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40"/>
  </p:notesMasterIdLst>
  <p:handoutMasterIdLst>
    <p:handoutMasterId r:id="rId41"/>
  </p:handoutMasterIdLst>
  <p:sldIdLst>
    <p:sldId id="495" r:id="rId5"/>
    <p:sldId id="589" r:id="rId6"/>
    <p:sldId id="786" r:id="rId7"/>
    <p:sldId id="635" r:id="rId8"/>
    <p:sldId id="782" r:id="rId9"/>
    <p:sldId id="600" r:id="rId10"/>
    <p:sldId id="597" r:id="rId11"/>
    <p:sldId id="596" r:id="rId12"/>
    <p:sldId id="636" r:id="rId13"/>
    <p:sldId id="644" r:id="rId14"/>
    <p:sldId id="790" r:id="rId15"/>
    <p:sldId id="788" r:id="rId16"/>
    <p:sldId id="783" r:id="rId17"/>
    <p:sldId id="784" r:id="rId18"/>
    <p:sldId id="807" r:id="rId19"/>
    <p:sldId id="628" r:id="rId20"/>
    <p:sldId id="791" r:id="rId21"/>
    <p:sldId id="792" r:id="rId22"/>
    <p:sldId id="793" r:id="rId23"/>
    <p:sldId id="794" r:id="rId24"/>
    <p:sldId id="795" r:id="rId25"/>
    <p:sldId id="796" r:id="rId26"/>
    <p:sldId id="797" r:id="rId27"/>
    <p:sldId id="798" r:id="rId28"/>
    <p:sldId id="799" r:id="rId29"/>
    <p:sldId id="800" r:id="rId30"/>
    <p:sldId id="806" r:id="rId31"/>
    <p:sldId id="801" r:id="rId32"/>
    <p:sldId id="802" r:id="rId33"/>
    <p:sldId id="803" r:id="rId34"/>
    <p:sldId id="804" r:id="rId35"/>
    <p:sldId id="808" r:id="rId36"/>
    <p:sldId id="785" r:id="rId37"/>
    <p:sldId id="805" r:id="rId38"/>
    <p:sldId id="607" r:id="rId39"/>
  </p:sldIdLst>
  <p:sldSz cx="9144000" cy="6858000" type="screen4x3"/>
  <p:notesSz cx="9601200" cy="15087600"/>
  <p:defaultTextStyle>
    <a:defPPr>
      <a:defRPr lang="en-US"/>
    </a:defPPr>
    <a:lvl1pPr algn="l" rtl="0" eaLnBrk="0" fontAlgn="base" hangingPunct="0">
      <a:lnSpc>
        <a:spcPct val="75000"/>
      </a:lnSpc>
      <a:spcBef>
        <a:spcPct val="105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1pPr>
    <a:lvl2pPr marL="457200" algn="l" rtl="0" eaLnBrk="0" fontAlgn="base" hangingPunct="0">
      <a:lnSpc>
        <a:spcPct val="75000"/>
      </a:lnSpc>
      <a:spcBef>
        <a:spcPct val="105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2pPr>
    <a:lvl3pPr marL="914400" algn="l" rtl="0" eaLnBrk="0" fontAlgn="base" hangingPunct="0">
      <a:lnSpc>
        <a:spcPct val="75000"/>
      </a:lnSpc>
      <a:spcBef>
        <a:spcPct val="105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3pPr>
    <a:lvl4pPr marL="1371600" algn="l" rtl="0" eaLnBrk="0" fontAlgn="base" hangingPunct="0">
      <a:lnSpc>
        <a:spcPct val="75000"/>
      </a:lnSpc>
      <a:spcBef>
        <a:spcPct val="105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4pPr>
    <a:lvl5pPr marL="1828800" algn="l" rtl="0" eaLnBrk="0" fontAlgn="base" hangingPunct="0">
      <a:lnSpc>
        <a:spcPct val="75000"/>
      </a:lnSpc>
      <a:spcBef>
        <a:spcPct val="105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guide id="3" orient="horz" pos="4752">
          <p15:clr>
            <a:srgbClr val="A4A3A4"/>
          </p15:clr>
        </p15:guide>
        <p15:guide id="4"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on.lauriej" initials="an" lastIdx="1" clrIdx="0">
    <p:extLst>
      <p:ext uri="{19B8F6BF-5375-455C-9EA6-DF929625EA0E}">
        <p15:presenceInfo xmlns:p15="http://schemas.microsoft.com/office/powerpoint/2012/main" userId="S::anderson.lauriej_gmail.com#ext#@doimspp.onmicrosoft.com::f8581364-2062-4759-b688-b455ad58b823" providerId="AD"/>
      </p:ext>
    </p:extLst>
  </p:cmAuthor>
  <p:cmAuthor id="2" name="Cullen Molitor" initials="CM" lastIdx="2" clrIdx="1">
    <p:extLst>
      <p:ext uri="{19B8F6BF-5375-455C-9EA6-DF929625EA0E}">
        <p15:presenceInfo xmlns:p15="http://schemas.microsoft.com/office/powerpoint/2012/main" userId="f655f5826d643ef1" providerId="Windows Live"/>
      </p:ext>
    </p:extLst>
  </p:cmAuthor>
  <p:cmAuthor id="3" name="Sprague, Joshua J" initials="SJ" lastIdx="3" clrIdx="2">
    <p:extLst>
      <p:ext uri="{19B8F6BF-5375-455C-9EA6-DF929625EA0E}">
        <p15:presenceInfo xmlns:p15="http://schemas.microsoft.com/office/powerpoint/2012/main" userId="S::jsprague@nps.gov::e1b658b1-da8a-45e9-92b9-a16d5f92ca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6600"/>
    <a:srgbClr val="EFB08D"/>
    <a:srgbClr val="F3C2A7"/>
    <a:srgbClr val="339966"/>
    <a:srgbClr val="CAD8D2"/>
    <a:srgbClr val="C9EFD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DD7FF-F5E3-45E0-B675-1B0F960BAB8F}" v="6" dt="2020-09-08T23:22:18.488"/>
    <p1510:client id="{26FB3BBB-07F2-46F7-8C58-26939344B2EB}" v="62" dt="2020-09-08T22:26:28.258"/>
    <p1510:client id="{27CA10C8-FF11-4DA0-88E0-BCB38D4F8772}" v="15" dt="2020-09-09T17:26:01.232"/>
    <p1510:client id="{2E3420CB-4069-4027-83A3-99435AD247BF}" v="2777" dt="2020-09-09T22:01:46.867"/>
    <p1510:client id="{30D173AB-55B9-4735-B3C8-D360EA9650A9}" v="4340" dt="2020-09-10T00:41:59.609"/>
    <p1510:client id="{32B85477-7B0A-4145-84A1-B8BBB55170E3}" v="2" dt="2020-09-08T23:50:25.957"/>
    <p1510:client id="{B719C2D7-B6B8-4324-9FB0-33F40BFD186F}" v="981" dt="2020-09-09T21:37:05.168"/>
    <p1510:client id="{BEC3A1A4-93E4-4968-96F2-8743A50E4026}" v="151" dt="2020-09-09T18:39:49.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165" autoAdjust="0"/>
  </p:normalViewPr>
  <p:slideViewPr>
    <p:cSldViewPr snapToGrid="0">
      <p:cViewPr varScale="1">
        <p:scale>
          <a:sx n="61" d="100"/>
          <a:sy n="61" d="100"/>
        </p:scale>
        <p:origin x="2074" y="48"/>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32"/>
        <p:guide pos="2212"/>
        <p:guide orient="horz" pos="4752"/>
        <p:guide pos="302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9-08T13:07:15.953" idx="2">
    <p:pos x="10" y="10"/>
    <p:text>Why the small increase in biomass in the tiop graph? I don;'t see anything on the site graphs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0-09-08T13:08:12.879" idx="3">
    <p:pos x="10" y="10"/>
    <p:text>Hah, love the rainbow.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1" y="3"/>
            <a:ext cx="4161390" cy="753869"/>
          </a:xfrm>
          <a:prstGeom prst="rect">
            <a:avLst/>
          </a:prstGeom>
          <a:noFill/>
          <a:ln w="9525">
            <a:noFill/>
            <a:miter lim="800000"/>
            <a:headEnd/>
            <a:tailEnd/>
          </a:ln>
          <a:effectLst/>
        </p:spPr>
        <p:txBody>
          <a:bodyPr vert="horz" wrap="square" lIns="137424" tIns="68710" rIns="137424" bIns="68710" numCol="1" anchor="t" anchorCtr="0" compatLnSpc="1">
            <a:prstTxWarp prst="textNoShape">
              <a:avLst/>
            </a:prstTxWarp>
          </a:bodyPr>
          <a:lstStyle>
            <a:lvl1pPr defTabSz="1375222">
              <a:lnSpc>
                <a:spcPct val="100000"/>
              </a:lnSpc>
              <a:spcBef>
                <a:spcPct val="0"/>
              </a:spcBef>
              <a:defRPr sz="1800" b="0">
                <a:effectLst/>
                <a:latin typeface="Times New Roman" pitchFamily="18" charset="0"/>
              </a:defRPr>
            </a:lvl1pPr>
          </a:lstStyle>
          <a:p>
            <a:endParaRPr lang="en-US"/>
          </a:p>
        </p:txBody>
      </p:sp>
      <p:sp>
        <p:nvSpPr>
          <p:cNvPr id="137219" name="Rectangle 3"/>
          <p:cNvSpPr>
            <a:spLocks noGrp="1" noChangeArrowheads="1"/>
          </p:cNvSpPr>
          <p:nvPr>
            <p:ph type="dt" sz="quarter" idx="1"/>
          </p:nvPr>
        </p:nvSpPr>
        <p:spPr bwMode="auto">
          <a:xfrm>
            <a:off x="5437638" y="3"/>
            <a:ext cx="4161390" cy="753869"/>
          </a:xfrm>
          <a:prstGeom prst="rect">
            <a:avLst/>
          </a:prstGeom>
          <a:noFill/>
          <a:ln w="9525">
            <a:noFill/>
            <a:miter lim="800000"/>
            <a:headEnd/>
            <a:tailEnd/>
          </a:ln>
          <a:effectLst/>
        </p:spPr>
        <p:txBody>
          <a:bodyPr vert="horz" wrap="square" lIns="137424" tIns="68710" rIns="137424" bIns="68710" numCol="1" anchor="t" anchorCtr="0" compatLnSpc="1">
            <a:prstTxWarp prst="textNoShape">
              <a:avLst/>
            </a:prstTxWarp>
          </a:bodyPr>
          <a:lstStyle>
            <a:lvl1pPr algn="r" defTabSz="1375222">
              <a:lnSpc>
                <a:spcPct val="100000"/>
              </a:lnSpc>
              <a:spcBef>
                <a:spcPct val="0"/>
              </a:spcBef>
              <a:defRPr sz="1800" b="0">
                <a:effectLst/>
                <a:latin typeface="Times New Roman" pitchFamily="18" charset="0"/>
              </a:defRPr>
            </a:lvl1pPr>
          </a:lstStyle>
          <a:p>
            <a:endParaRPr lang="en-US"/>
          </a:p>
        </p:txBody>
      </p:sp>
      <p:sp>
        <p:nvSpPr>
          <p:cNvPr id="137220" name="Rectangle 4"/>
          <p:cNvSpPr>
            <a:spLocks noGrp="1" noChangeArrowheads="1"/>
          </p:cNvSpPr>
          <p:nvPr>
            <p:ph type="ftr" sz="quarter" idx="2"/>
          </p:nvPr>
        </p:nvSpPr>
        <p:spPr bwMode="auto">
          <a:xfrm>
            <a:off x="1" y="14331180"/>
            <a:ext cx="4161390" cy="753869"/>
          </a:xfrm>
          <a:prstGeom prst="rect">
            <a:avLst/>
          </a:prstGeom>
          <a:noFill/>
          <a:ln w="9525">
            <a:noFill/>
            <a:miter lim="800000"/>
            <a:headEnd/>
            <a:tailEnd/>
          </a:ln>
          <a:effectLst/>
        </p:spPr>
        <p:txBody>
          <a:bodyPr vert="horz" wrap="square" lIns="137424" tIns="68710" rIns="137424" bIns="68710" numCol="1" anchor="b" anchorCtr="0" compatLnSpc="1">
            <a:prstTxWarp prst="textNoShape">
              <a:avLst/>
            </a:prstTxWarp>
          </a:bodyPr>
          <a:lstStyle>
            <a:lvl1pPr defTabSz="1375222">
              <a:lnSpc>
                <a:spcPct val="100000"/>
              </a:lnSpc>
              <a:spcBef>
                <a:spcPct val="0"/>
              </a:spcBef>
              <a:defRPr sz="1800" b="0">
                <a:effectLst/>
                <a:latin typeface="Times New Roman" pitchFamily="18" charset="0"/>
              </a:defRPr>
            </a:lvl1pPr>
          </a:lstStyle>
          <a:p>
            <a:endParaRPr lang="en-US"/>
          </a:p>
        </p:txBody>
      </p:sp>
      <p:sp>
        <p:nvSpPr>
          <p:cNvPr id="137221" name="Rectangle 5"/>
          <p:cNvSpPr>
            <a:spLocks noGrp="1" noChangeArrowheads="1"/>
          </p:cNvSpPr>
          <p:nvPr>
            <p:ph type="sldNum" sz="quarter" idx="3"/>
          </p:nvPr>
        </p:nvSpPr>
        <p:spPr bwMode="auto">
          <a:xfrm>
            <a:off x="5437638" y="14331180"/>
            <a:ext cx="4161390" cy="753869"/>
          </a:xfrm>
          <a:prstGeom prst="rect">
            <a:avLst/>
          </a:prstGeom>
          <a:noFill/>
          <a:ln w="9525">
            <a:noFill/>
            <a:miter lim="800000"/>
            <a:headEnd/>
            <a:tailEnd/>
          </a:ln>
          <a:effectLst/>
        </p:spPr>
        <p:txBody>
          <a:bodyPr vert="horz" wrap="square" lIns="137424" tIns="68710" rIns="137424" bIns="68710" numCol="1" anchor="b" anchorCtr="0" compatLnSpc="1">
            <a:prstTxWarp prst="textNoShape">
              <a:avLst/>
            </a:prstTxWarp>
          </a:bodyPr>
          <a:lstStyle>
            <a:lvl1pPr algn="r" defTabSz="1375222">
              <a:lnSpc>
                <a:spcPct val="100000"/>
              </a:lnSpc>
              <a:spcBef>
                <a:spcPct val="0"/>
              </a:spcBef>
              <a:defRPr sz="1800" b="0">
                <a:effectLst/>
                <a:latin typeface="Times New Roman" pitchFamily="18" charset="0"/>
              </a:defRPr>
            </a:lvl1pPr>
          </a:lstStyle>
          <a:p>
            <a:fld id="{2484F81F-BBCC-4CB2-A5E2-B5BF001B1EE5}" type="slidenum">
              <a:rPr lang="en-US"/>
              <a:pPr/>
              <a:t>‹#›</a:t>
            </a:fld>
            <a:endParaRPr lang="en-US"/>
          </a:p>
        </p:txBody>
      </p:sp>
    </p:spTree>
    <p:extLst>
      <p:ext uri="{BB962C8B-B14F-4D97-AF65-F5344CB8AC3E}">
        <p14:creationId xmlns:p14="http://schemas.microsoft.com/office/powerpoint/2010/main" val="2121554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1" y="3"/>
            <a:ext cx="4161390" cy="753869"/>
          </a:xfrm>
          <a:prstGeom prst="rect">
            <a:avLst/>
          </a:prstGeom>
          <a:noFill/>
          <a:ln w="9525">
            <a:noFill/>
            <a:miter lim="800000"/>
            <a:headEnd/>
            <a:tailEnd/>
          </a:ln>
          <a:effectLst/>
        </p:spPr>
        <p:txBody>
          <a:bodyPr vert="horz" wrap="square" lIns="139069" tIns="69533" rIns="139069" bIns="69533" numCol="1" anchor="t" anchorCtr="0" compatLnSpc="1">
            <a:prstTxWarp prst="textNoShape">
              <a:avLst/>
            </a:prstTxWarp>
          </a:bodyPr>
          <a:lstStyle>
            <a:lvl1pPr defTabSz="1391963">
              <a:lnSpc>
                <a:spcPct val="100000"/>
              </a:lnSpc>
              <a:spcBef>
                <a:spcPct val="0"/>
              </a:spcBef>
              <a:defRPr sz="1800" b="0">
                <a:effectLst/>
                <a:latin typeface="Times New Roman" pitchFamily="18" charset="0"/>
              </a:defRPr>
            </a:lvl1pPr>
          </a:lstStyle>
          <a:p>
            <a:endParaRPr lang="en-US"/>
          </a:p>
        </p:txBody>
      </p:sp>
      <p:sp>
        <p:nvSpPr>
          <p:cNvPr id="95235" name="Rectangle 3"/>
          <p:cNvSpPr>
            <a:spLocks noGrp="1" noChangeArrowheads="1"/>
          </p:cNvSpPr>
          <p:nvPr>
            <p:ph type="dt" idx="1"/>
          </p:nvPr>
        </p:nvSpPr>
        <p:spPr bwMode="auto">
          <a:xfrm>
            <a:off x="5437638" y="3"/>
            <a:ext cx="4161390" cy="753869"/>
          </a:xfrm>
          <a:prstGeom prst="rect">
            <a:avLst/>
          </a:prstGeom>
          <a:noFill/>
          <a:ln w="9525">
            <a:noFill/>
            <a:miter lim="800000"/>
            <a:headEnd/>
            <a:tailEnd/>
          </a:ln>
          <a:effectLst/>
        </p:spPr>
        <p:txBody>
          <a:bodyPr vert="horz" wrap="square" lIns="139069" tIns="69533" rIns="139069" bIns="69533" numCol="1" anchor="t" anchorCtr="0" compatLnSpc="1">
            <a:prstTxWarp prst="textNoShape">
              <a:avLst/>
            </a:prstTxWarp>
          </a:bodyPr>
          <a:lstStyle>
            <a:lvl1pPr algn="r" defTabSz="1391963">
              <a:lnSpc>
                <a:spcPct val="100000"/>
              </a:lnSpc>
              <a:spcBef>
                <a:spcPct val="0"/>
              </a:spcBef>
              <a:defRPr sz="1800" b="0">
                <a:effectLst/>
                <a:latin typeface="Times New Roman" pitchFamily="18" charset="0"/>
              </a:defRPr>
            </a:lvl1pPr>
          </a:lstStyle>
          <a:p>
            <a:endParaRPr lang="en-US"/>
          </a:p>
        </p:txBody>
      </p:sp>
      <p:sp>
        <p:nvSpPr>
          <p:cNvPr id="95236" name="Rectangle 4"/>
          <p:cNvSpPr>
            <a:spLocks noGrp="1" noRot="1" noChangeAspect="1" noChangeArrowheads="1" noTextEdit="1"/>
          </p:cNvSpPr>
          <p:nvPr>
            <p:ph type="sldImg" idx="2"/>
          </p:nvPr>
        </p:nvSpPr>
        <p:spPr bwMode="auto">
          <a:xfrm>
            <a:off x="1028700" y="1131888"/>
            <a:ext cx="7543800" cy="5657850"/>
          </a:xfrm>
          <a:prstGeom prst="rect">
            <a:avLst/>
          </a:prstGeom>
          <a:noFill/>
          <a:ln w="9525">
            <a:solidFill>
              <a:srgbClr val="000000"/>
            </a:solidFill>
            <a:miter lim="800000"/>
            <a:headEnd/>
            <a:tailEnd/>
          </a:ln>
          <a:effectLst/>
        </p:spPr>
      </p:sp>
      <p:sp>
        <p:nvSpPr>
          <p:cNvPr id="95237" name="Rectangle 5"/>
          <p:cNvSpPr>
            <a:spLocks noGrp="1" noChangeArrowheads="1"/>
          </p:cNvSpPr>
          <p:nvPr>
            <p:ph type="body" sz="quarter" idx="3"/>
          </p:nvPr>
        </p:nvSpPr>
        <p:spPr bwMode="auto">
          <a:xfrm>
            <a:off x="958818" y="7165589"/>
            <a:ext cx="7683569" cy="6789932"/>
          </a:xfrm>
          <a:prstGeom prst="rect">
            <a:avLst/>
          </a:prstGeom>
          <a:noFill/>
          <a:ln w="9525">
            <a:noFill/>
            <a:miter lim="800000"/>
            <a:headEnd/>
            <a:tailEnd/>
          </a:ln>
          <a:effectLst/>
        </p:spPr>
        <p:txBody>
          <a:bodyPr vert="horz" wrap="square" lIns="139069" tIns="69533" rIns="139069" bIns="6953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5238" name="Rectangle 6"/>
          <p:cNvSpPr>
            <a:spLocks noGrp="1" noChangeArrowheads="1"/>
          </p:cNvSpPr>
          <p:nvPr>
            <p:ph type="ftr" sz="quarter" idx="4"/>
          </p:nvPr>
        </p:nvSpPr>
        <p:spPr bwMode="auto">
          <a:xfrm>
            <a:off x="1" y="14331180"/>
            <a:ext cx="4161390" cy="753869"/>
          </a:xfrm>
          <a:prstGeom prst="rect">
            <a:avLst/>
          </a:prstGeom>
          <a:noFill/>
          <a:ln w="9525">
            <a:noFill/>
            <a:miter lim="800000"/>
            <a:headEnd/>
            <a:tailEnd/>
          </a:ln>
          <a:effectLst/>
        </p:spPr>
        <p:txBody>
          <a:bodyPr vert="horz" wrap="square" lIns="139069" tIns="69533" rIns="139069" bIns="69533" numCol="1" anchor="b" anchorCtr="0" compatLnSpc="1">
            <a:prstTxWarp prst="textNoShape">
              <a:avLst/>
            </a:prstTxWarp>
          </a:bodyPr>
          <a:lstStyle>
            <a:lvl1pPr defTabSz="1391963">
              <a:lnSpc>
                <a:spcPct val="100000"/>
              </a:lnSpc>
              <a:spcBef>
                <a:spcPct val="0"/>
              </a:spcBef>
              <a:defRPr sz="1800" b="0">
                <a:effectLst/>
                <a:latin typeface="Times New Roman" pitchFamily="18" charset="0"/>
              </a:defRPr>
            </a:lvl1pPr>
          </a:lstStyle>
          <a:p>
            <a:endParaRPr lang="en-US"/>
          </a:p>
        </p:txBody>
      </p:sp>
      <p:sp>
        <p:nvSpPr>
          <p:cNvPr id="95239" name="Rectangle 7"/>
          <p:cNvSpPr>
            <a:spLocks noGrp="1" noChangeArrowheads="1"/>
          </p:cNvSpPr>
          <p:nvPr>
            <p:ph type="sldNum" sz="quarter" idx="5"/>
          </p:nvPr>
        </p:nvSpPr>
        <p:spPr bwMode="auto">
          <a:xfrm>
            <a:off x="5437638" y="14331180"/>
            <a:ext cx="4161390" cy="753869"/>
          </a:xfrm>
          <a:prstGeom prst="rect">
            <a:avLst/>
          </a:prstGeom>
          <a:noFill/>
          <a:ln w="9525">
            <a:noFill/>
            <a:miter lim="800000"/>
            <a:headEnd/>
            <a:tailEnd/>
          </a:ln>
          <a:effectLst/>
        </p:spPr>
        <p:txBody>
          <a:bodyPr vert="horz" wrap="square" lIns="139069" tIns="69533" rIns="139069" bIns="69533" numCol="1" anchor="b" anchorCtr="0" compatLnSpc="1">
            <a:prstTxWarp prst="textNoShape">
              <a:avLst/>
            </a:prstTxWarp>
          </a:bodyPr>
          <a:lstStyle>
            <a:lvl1pPr algn="r" defTabSz="1391963">
              <a:lnSpc>
                <a:spcPct val="100000"/>
              </a:lnSpc>
              <a:spcBef>
                <a:spcPct val="0"/>
              </a:spcBef>
              <a:defRPr sz="1800" b="0">
                <a:effectLst/>
                <a:latin typeface="Times New Roman" pitchFamily="18" charset="0"/>
              </a:defRPr>
            </a:lvl1pPr>
          </a:lstStyle>
          <a:p>
            <a:fld id="{BE3D5353-923A-4AA6-ABEF-15C6CEBBECB3}" type="slidenum">
              <a:rPr lang="en-US"/>
              <a:pPr/>
              <a:t>‹#›</a:t>
            </a:fld>
            <a:endParaRPr lang="en-US"/>
          </a:p>
        </p:txBody>
      </p:sp>
    </p:spTree>
    <p:extLst>
      <p:ext uri="{BB962C8B-B14F-4D97-AF65-F5344CB8AC3E}">
        <p14:creationId xmlns:p14="http://schemas.microsoft.com/office/powerpoint/2010/main" val="17100320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rine.ucsc.edu/methods/index.html#lt-method"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marine.ucsc.edu/methods/index.html#bio-metho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joined KFM in 2017. Since then, the south side of San Miguel Island has seen significant changes. Todays talk is going to emphasize these changes and discuss the implications. This talk will mirror last weeks talk in a lot of ways, and the only new species we really added are red abalone.</a:t>
            </a:r>
          </a:p>
        </p:txBody>
      </p:sp>
      <p:sp>
        <p:nvSpPr>
          <p:cNvPr id="4" name="Slide Number Placeholder 3"/>
          <p:cNvSpPr>
            <a:spLocks noGrp="1"/>
          </p:cNvSpPr>
          <p:nvPr>
            <p:ph type="sldNum" sz="quarter" idx="10"/>
          </p:nvPr>
        </p:nvSpPr>
        <p:spPr/>
        <p:txBody>
          <a:bodyPr/>
          <a:lstStyle/>
          <a:p>
            <a:fld id="{BE3D5353-923A-4AA6-ABEF-15C6CEBBECB3}"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latin typeface="Times New Roman"/>
                <a:cs typeface="Times New Roman"/>
              </a:rPr>
              <a:t>With the decrease in available food you can see in this photo that juvenile red abalone start emerging from crevice habitat to forage. This led to </a:t>
            </a:r>
            <a:r>
              <a:rPr lang="en-US" err="1">
                <a:latin typeface="Times New Roman"/>
                <a:cs typeface="Times New Roman"/>
              </a:rPr>
              <a:t>na</a:t>
            </a:r>
            <a:r>
              <a:rPr lang="en-US">
                <a:latin typeface="Times New Roman"/>
                <a:cs typeface="Times New Roman"/>
              </a:rPr>
              <a:t> shift in the overall size frequency towards smaller size classes of red abalone. Usually these smaller sized abalone would not be recorded during sampling because they are small, cryptic and not as visible during our non invasive sampling techniques. </a:t>
            </a:r>
            <a:endParaRPr lang="en-US"/>
          </a:p>
          <a:p>
            <a:endParaRPr lang="en-US">
              <a:latin typeface="Calibri"/>
              <a:cs typeface="Calibri"/>
            </a:endParaRPr>
          </a:p>
          <a:p>
            <a:endParaRPr lang="en-US">
              <a:latin typeface="Calibri"/>
              <a:cs typeface="Calibri"/>
            </a:endParaRPr>
          </a:p>
          <a:p>
            <a:r>
              <a:rPr lang="en-US">
                <a:latin typeface="Calibri"/>
                <a:cs typeface="Calibri"/>
              </a:rPr>
              <a:t>Laurie </a:t>
            </a:r>
          </a:p>
        </p:txBody>
      </p:sp>
      <p:sp>
        <p:nvSpPr>
          <p:cNvPr id="4" name="Slide Number Placeholder 3"/>
          <p:cNvSpPr>
            <a:spLocks noGrp="1"/>
          </p:cNvSpPr>
          <p:nvPr>
            <p:ph type="sldNum" sz="quarter" idx="5"/>
          </p:nvPr>
        </p:nvSpPr>
        <p:spPr/>
        <p:txBody>
          <a:bodyPr/>
          <a:lstStyle/>
          <a:p>
            <a:fld id="{BE3D5353-923A-4AA6-ABEF-15C6CEBBECB3}" type="slidenum">
              <a:rPr lang="en-US"/>
              <a:pPr/>
              <a:t>10</a:t>
            </a:fld>
            <a:endParaRPr lang="en-US"/>
          </a:p>
        </p:txBody>
      </p:sp>
    </p:spTree>
    <p:extLst>
      <p:ext uri="{BB962C8B-B14F-4D97-AF65-F5344CB8AC3E}">
        <p14:creationId xmlns:p14="http://schemas.microsoft.com/office/powerpoint/2010/main" val="3012382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cs typeface="Times New Roman"/>
              </a:rPr>
              <a:t>We also saw a drop in the density of abalone in 2019 after recording our highest densities in 2018, which is shown on the graph above here. The 2018 high densities were likely driven by the emergence of juveniles from crevice habitat that I talked about in the last slide. </a:t>
            </a:r>
            <a:r>
              <a:rPr lang="en-US" dirty="0">
                <a:latin typeface="Calibri"/>
                <a:cs typeface="Calibri"/>
              </a:rPr>
              <a:t>In 2018 at Miracle Mile, we were seeing about </a:t>
            </a:r>
            <a:r>
              <a:rPr lang="en-US">
                <a:latin typeface="Calibri"/>
                <a:cs typeface="Calibri"/>
              </a:rPr>
              <a:t>1.3 </a:t>
            </a:r>
            <a:r>
              <a:rPr lang="en-US" dirty="0">
                <a:latin typeface="Calibri"/>
                <a:cs typeface="Calibri"/>
              </a:rPr>
              <a:t>abalone per square meter</a:t>
            </a:r>
            <a:r>
              <a:rPr lang="en-US">
                <a:latin typeface="Calibri"/>
                <a:cs typeface="Calibri"/>
              </a:rPr>
              <a:t>, which for our site is around 2600 abalone</a:t>
            </a:r>
            <a:r>
              <a:rPr lang="en-US" dirty="0">
                <a:latin typeface="Calibri"/>
                <a:cs typeface="Calibri"/>
              </a:rPr>
              <a:t>. In 2019, we recorded less than .</a:t>
            </a:r>
            <a:r>
              <a:rPr lang="en-US">
                <a:latin typeface="Calibri"/>
                <a:cs typeface="Calibri"/>
              </a:rPr>
              <a:t>3 </a:t>
            </a:r>
            <a:r>
              <a:rPr lang="en-US" dirty="0">
                <a:latin typeface="Calibri"/>
                <a:cs typeface="Calibri"/>
              </a:rPr>
              <a:t>red abalone per square meter</a:t>
            </a:r>
            <a:r>
              <a:rPr lang="en-US">
                <a:latin typeface="Calibri"/>
                <a:cs typeface="Calibri"/>
              </a:rPr>
              <a:t> which is around 600 abalone</a:t>
            </a:r>
            <a:r>
              <a:rPr lang="en-US" dirty="0">
                <a:latin typeface="Calibri"/>
                <a:cs typeface="Calibri"/>
              </a:rPr>
              <a:t>. </a:t>
            </a:r>
            <a:endParaRPr lang="en-US" dirty="0">
              <a:cs typeface="Times New Roman"/>
            </a:endParaRPr>
          </a:p>
          <a:p>
            <a:endParaRPr lang="en-US" dirty="0">
              <a:latin typeface="Calibri"/>
              <a:cs typeface="Calibri"/>
            </a:endParaRPr>
          </a:p>
          <a:p>
            <a:r>
              <a:rPr lang="en-US" dirty="0">
                <a:latin typeface="Calibri"/>
                <a:cs typeface="Calibri"/>
              </a:rPr>
              <a:t>Laurie </a:t>
            </a:r>
          </a:p>
          <a:p>
            <a:endParaRPr lang="en-US" dirty="0">
              <a:latin typeface="Calibri"/>
              <a:cs typeface="Calibri"/>
            </a:endParaRPr>
          </a:p>
          <a:p>
            <a:r>
              <a:rPr lang="en-US" dirty="0">
                <a:latin typeface="Calibri"/>
                <a:cs typeface="Calibri"/>
              </a:rPr>
              <a:t>2018 density was 1.3 which is about 2600 abalone on our site</a:t>
            </a:r>
          </a:p>
          <a:p>
            <a:r>
              <a:rPr lang="en-US" dirty="0">
                <a:latin typeface="Calibri"/>
                <a:cs typeface="Calibri"/>
              </a:rPr>
              <a:t>2019 density was .3 which is about 600 abalone on our site</a:t>
            </a:r>
          </a:p>
        </p:txBody>
      </p:sp>
      <p:sp>
        <p:nvSpPr>
          <p:cNvPr id="4" name="Slide Number Placeholder 3"/>
          <p:cNvSpPr>
            <a:spLocks noGrp="1"/>
          </p:cNvSpPr>
          <p:nvPr>
            <p:ph type="sldNum" sz="quarter" idx="5"/>
          </p:nvPr>
        </p:nvSpPr>
        <p:spPr/>
        <p:txBody>
          <a:bodyPr/>
          <a:lstStyle/>
          <a:p>
            <a:fld id="{BE3D5353-923A-4AA6-ABEF-15C6CEBBECB3}" type="slidenum">
              <a:rPr lang="en-US"/>
              <a:pPr/>
              <a:t>11</a:t>
            </a:fld>
            <a:endParaRPr lang="en-US"/>
          </a:p>
        </p:txBody>
      </p:sp>
    </p:spTree>
    <p:extLst>
      <p:ext uri="{BB962C8B-B14F-4D97-AF65-F5344CB8AC3E}">
        <p14:creationId xmlns:p14="http://schemas.microsoft.com/office/powerpoint/2010/main" val="3648664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Here you can see the size distribution of red abalone with a blue diamond marking the mean size. In 2017 you start to see a change in the size distribution that shifts towards smaller size classes and smaller mean size. </a:t>
            </a:r>
          </a:p>
          <a:p>
            <a:endParaRPr lang="en-US">
              <a:latin typeface="Calibri"/>
              <a:cs typeface="Calibri"/>
            </a:endParaRPr>
          </a:p>
          <a:p>
            <a:r>
              <a:rPr lang="en-US">
                <a:latin typeface="Calibri"/>
                <a:cs typeface="Calibri"/>
              </a:rPr>
              <a:t>Laurie </a:t>
            </a:r>
          </a:p>
        </p:txBody>
      </p:sp>
      <p:sp>
        <p:nvSpPr>
          <p:cNvPr id="4" name="Slide Number Placeholder 3"/>
          <p:cNvSpPr>
            <a:spLocks noGrp="1"/>
          </p:cNvSpPr>
          <p:nvPr>
            <p:ph type="sldNum" sz="quarter" idx="5"/>
          </p:nvPr>
        </p:nvSpPr>
        <p:spPr/>
        <p:txBody>
          <a:bodyPr/>
          <a:lstStyle/>
          <a:p>
            <a:fld id="{BE3D5353-923A-4AA6-ABEF-15C6CEBBECB3}" type="slidenum">
              <a:rPr lang="en-US"/>
              <a:pPr/>
              <a:t>12</a:t>
            </a:fld>
            <a:endParaRPr lang="en-US"/>
          </a:p>
        </p:txBody>
      </p:sp>
    </p:spTree>
    <p:extLst>
      <p:ext uri="{BB962C8B-B14F-4D97-AF65-F5344CB8AC3E}">
        <p14:creationId xmlns:p14="http://schemas.microsoft.com/office/powerpoint/2010/main" val="346812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atin typeface="Times New Roman"/>
              <a:cs typeface="Times New Roman"/>
            </a:endParaRPr>
          </a:p>
          <a:p>
            <a:pPr>
              <a:spcBef>
                <a:spcPct val="0"/>
              </a:spcBef>
            </a:pPr>
            <a:r>
              <a:rPr lang="en-US">
                <a:latin typeface="Times New Roman"/>
                <a:cs typeface="Times New Roman"/>
              </a:rPr>
              <a:t>With the decrease in biomass of giant kelp, the last couple of years have seen a drastic decrease in the overall biomass of red abalone at Miracle Mile, which you can see in the graph above. </a:t>
            </a:r>
          </a:p>
          <a:p>
            <a:pPr>
              <a:spcBef>
                <a:spcPct val="0"/>
              </a:spcBef>
            </a:pPr>
            <a:endParaRPr lang="en-US">
              <a:latin typeface="Times New Roman"/>
              <a:cs typeface="Times New Roman"/>
            </a:endParaRPr>
          </a:p>
          <a:p>
            <a:pPr>
              <a:spcBef>
                <a:spcPct val="0"/>
              </a:spcBef>
            </a:pPr>
            <a:r>
              <a:rPr lang="en-US">
                <a:latin typeface="Times New Roman"/>
                <a:cs typeface="Times New Roman"/>
              </a:rPr>
              <a:t>Laurie</a:t>
            </a:r>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13</a:t>
            </a:fld>
            <a:endParaRPr lang="en-US">
              <a:solidFill>
                <a:prstClr val="black"/>
              </a:solidFill>
              <a:latin typeface="Arial" pitchFamily="34" charset="0"/>
            </a:endParaRPr>
          </a:p>
        </p:txBody>
      </p:sp>
    </p:spTree>
    <p:extLst>
      <p:ext uri="{BB962C8B-B14F-4D97-AF65-F5344CB8AC3E}">
        <p14:creationId xmlns:p14="http://schemas.microsoft.com/office/powerpoint/2010/main" val="3775358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Tim</a:t>
            </a:r>
          </a:p>
          <a:p>
            <a:pPr eaLnBrk="1" hangingPunct="1">
              <a:spcBef>
                <a:spcPct val="0"/>
              </a:spcBef>
            </a:pPr>
            <a:endParaRPr lang="en-US"/>
          </a:p>
          <a:p>
            <a:pPr eaLnBrk="1" hangingPunct="1">
              <a:spcBef>
                <a:spcPct val="0"/>
              </a:spcBef>
            </a:pPr>
            <a:r>
              <a:rPr lang="en-US"/>
              <a:t>And the consequence of all of these factors is Diversity goes down</a:t>
            </a:r>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14</a:t>
            </a:fld>
            <a:endParaRPr lang="en-US">
              <a:solidFill>
                <a:prstClr val="black"/>
              </a:solidFill>
              <a:latin typeface="Arial" pitchFamily="34" charset="0"/>
            </a:endParaRPr>
          </a:p>
        </p:txBody>
      </p:sp>
    </p:spTree>
    <p:extLst>
      <p:ext uri="{BB962C8B-B14F-4D97-AF65-F5344CB8AC3E}">
        <p14:creationId xmlns:p14="http://schemas.microsoft.com/office/powerpoint/2010/main" val="78859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Trophic cascades we talked about last week – make the point that not only do trophic cascades regulate community structure, but environmental and </a:t>
            </a:r>
            <a:r>
              <a:rPr lang="en-US" err="1"/>
              <a:t>epidiemiological</a:t>
            </a:r>
            <a:r>
              <a:rPr lang="en-US"/>
              <a:t> conditions can also interact with these cascades and create indirect effects.</a:t>
            </a:r>
          </a:p>
          <a:p>
            <a:pPr eaLnBrk="1" hangingPunct="1">
              <a:spcBef>
                <a:spcPct val="0"/>
              </a:spcBef>
            </a:pPr>
            <a:endParaRPr lang="en-US"/>
          </a:p>
          <a:p>
            <a:pPr eaLnBrk="1" hangingPunct="1">
              <a:spcBef>
                <a:spcPct val="0"/>
              </a:spcBef>
            </a:pPr>
            <a:r>
              <a:rPr lang="en-US"/>
              <a:t>Urchin disease up north - </a:t>
            </a:r>
          </a:p>
          <a:p>
            <a:pPr eaLnBrk="1" hangingPunct="1">
              <a:spcBef>
                <a:spcPct val="0"/>
              </a:spcBef>
            </a:pPr>
            <a:endParaRPr lang="en-US"/>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15</a:t>
            </a:fld>
            <a:endParaRPr lang="en-US">
              <a:solidFill>
                <a:prstClr val="black"/>
              </a:solidFill>
              <a:latin typeface="Arial" pitchFamily="34" charset="0"/>
            </a:endParaRPr>
          </a:p>
        </p:txBody>
      </p:sp>
    </p:spTree>
    <p:extLst>
      <p:ext uri="{BB962C8B-B14F-4D97-AF65-F5344CB8AC3E}">
        <p14:creationId xmlns:p14="http://schemas.microsoft.com/office/powerpoint/2010/main" val="278105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Trophic cascades we talked about last week – make the point that not only do trophic cascades regulate community structure, but environmental and </a:t>
            </a:r>
            <a:r>
              <a:rPr lang="en-US" err="1"/>
              <a:t>epidiemiological</a:t>
            </a:r>
            <a:r>
              <a:rPr lang="en-US"/>
              <a:t> conditions can also interact with these cascades and create indirect effects.</a:t>
            </a:r>
          </a:p>
          <a:p>
            <a:pPr eaLnBrk="1" hangingPunct="1">
              <a:spcBef>
                <a:spcPct val="0"/>
              </a:spcBef>
            </a:pPr>
            <a:endParaRPr lang="en-US"/>
          </a:p>
          <a:p>
            <a:pPr eaLnBrk="1" hangingPunct="1">
              <a:spcBef>
                <a:spcPct val="0"/>
              </a:spcBef>
            </a:pPr>
            <a:r>
              <a:rPr lang="en-US"/>
              <a:t>Urchin disease up north - </a:t>
            </a:r>
          </a:p>
          <a:p>
            <a:pPr eaLnBrk="1" hangingPunct="1">
              <a:spcBef>
                <a:spcPct val="0"/>
              </a:spcBef>
            </a:pPr>
            <a:endParaRPr lang="en-US"/>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16</a:t>
            </a:fld>
            <a:endParaRPr lang="en-US">
              <a:solidFill>
                <a:prstClr val="black"/>
              </a:solidFill>
              <a:latin typeface="Arial" pitchFamily="34" charset="0"/>
            </a:endParaRPr>
          </a:p>
        </p:txBody>
      </p:sp>
    </p:spTree>
    <p:extLst>
      <p:ext uri="{BB962C8B-B14F-4D97-AF65-F5344CB8AC3E}">
        <p14:creationId xmlns:p14="http://schemas.microsoft.com/office/powerpoint/2010/main" val="209525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think about kelp forests, we often imagine long, healthy stipes</a:t>
            </a:r>
          </a:p>
        </p:txBody>
      </p:sp>
      <p:sp>
        <p:nvSpPr>
          <p:cNvPr id="4" name="Slide Number Placeholder 3"/>
          <p:cNvSpPr>
            <a:spLocks noGrp="1"/>
          </p:cNvSpPr>
          <p:nvPr>
            <p:ph type="sldNum" sz="quarter" idx="5"/>
          </p:nvPr>
        </p:nvSpPr>
        <p:spPr/>
        <p:txBody>
          <a:bodyPr/>
          <a:lstStyle/>
          <a:p>
            <a:fld id="{BE3D5353-923A-4AA6-ABEF-15C6CEBBECB3}" type="slidenum">
              <a:rPr lang="en-US" smtClean="0"/>
              <a:pPr/>
              <a:t>17</a:t>
            </a:fld>
            <a:endParaRPr lang="en-US"/>
          </a:p>
        </p:txBody>
      </p:sp>
    </p:spTree>
    <p:extLst>
      <p:ext uri="{BB962C8B-B14F-4D97-AF65-F5344CB8AC3E}">
        <p14:creationId xmlns:p14="http://schemas.microsoft.com/office/powerpoint/2010/main" val="1268836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dense canopies teeming with life</a:t>
            </a:r>
          </a:p>
        </p:txBody>
      </p:sp>
      <p:sp>
        <p:nvSpPr>
          <p:cNvPr id="4" name="Slide Number Placeholder 3"/>
          <p:cNvSpPr>
            <a:spLocks noGrp="1"/>
          </p:cNvSpPr>
          <p:nvPr>
            <p:ph type="sldNum" sz="quarter" idx="5"/>
          </p:nvPr>
        </p:nvSpPr>
        <p:spPr/>
        <p:txBody>
          <a:bodyPr/>
          <a:lstStyle/>
          <a:p>
            <a:fld id="{BE3D5353-923A-4AA6-ABEF-15C6CEBBECB3}" type="slidenum">
              <a:rPr lang="en-US" smtClean="0"/>
              <a:pPr/>
              <a:t>18</a:t>
            </a:fld>
            <a:endParaRPr lang="en-US"/>
          </a:p>
        </p:txBody>
      </p:sp>
    </p:spTree>
    <p:extLst>
      <p:ext uri="{BB962C8B-B14F-4D97-AF65-F5344CB8AC3E}">
        <p14:creationId xmlns:p14="http://schemas.microsoft.com/office/powerpoint/2010/main" val="297041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unfortunately what we are seeing now, in the absence of key predators such as otters and sunflower stars…</a:t>
            </a:r>
          </a:p>
        </p:txBody>
      </p:sp>
      <p:sp>
        <p:nvSpPr>
          <p:cNvPr id="4" name="Slide Number Placeholder 3"/>
          <p:cNvSpPr>
            <a:spLocks noGrp="1"/>
          </p:cNvSpPr>
          <p:nvPr>
            <p:ph type="sldNum" sz="quarter" idx="5"/>
          </p:nvPr>
        </p:nvSpPr>
        <p:spPr/>
        <p:txBody>
          <a:bodyPr/>
          <a:lstStyle/>
          <a:p>
            <a:fld id="{BE3D5353-923A-4AA6-ABEF-15C6CEBBECB3}" type="slidenum">
              <a:rPr lang="en-US" smtClean="0"/>
              <a:pPr/>
              <a:t>20</a:t>
            </a:fld>
            <a:endParaRPr lang="en-US"/>
          </a:p>
        </p:txBody>
      </p:sp>
    </p:spTree>
    <p:extLst>
      <p:ext uri="{BB962C8B-B14F-4D97-AF65-F5344CB8AC3E}">
        <p14:creationId xmlns:p14="http://schemas.microsoft.com/office/powerpoint/2010/main" val="292404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is our map of the park with the KFM sites and MPAs overlaid. Today is all about San Miguel.</a:t>
            </a:r>
          </a:p>
        </p:txBody>
      </p:sp>
      <p:sp>
        <p:nvSpPr>
          <p:cNvPr id="4" name="Slide Number Placeholder 3"/>
          <p:cNvSpPr>
            <a:spLocks noGrp="1"/>
          </p:cNvSpPr>
          <p:nvPr>
            <p:ph type="sldNum" sz="quarter" idx="5"/>
          </p:nvPr>
        </p:nvSpPr>
        <p:spPr/>
        <p:txBody>
          <a:bodyPr/>
          <a:lstStyle/>
          <a:p>
            <a:fld id="{BE3D5353-923A-4AA6-ABEF-15C6CEBBECB3}" type="slidenum">
              <a:rPr lang="en-US" smtClean="0"/>
              <a:pPr/>
              <a:t>2</a:t>
            </a:fld>
            <a:endParaRPr lang="en-US"/>
          </a:p>
        </p:txBody>
      </p:sp>
    </p:spTree>
    <p:extLst>
      <p:ext uri="{BB962C8B-B14F-4D97-AF65-F5344CB8AC3E}">
        <p14:creationId xmlns:p14="http://schemas.microsoft.com/office/powerpoint/2010/main" val="195277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 explosion of sea urchin populations </a:t>
            </a:r>
          </a:p>
        </p:txBody>
      </p:sp>
      <p:sp>
        <p:nvSpPr>
          <p:cNvPr id="4" name="Slide Number Placeholder 3"/>
          <p:cNvSpPr>
            <a:spLocks noGrp="1"/>
          </p:cNvSpPr>
          <p:nvPr>
            <p:ph type="sldNum" sz="quarter" idx="5"/>
          </p:nvPr>
        </p:nvSpPr>
        <p:spPr/>
        <p:txBody>
          <a:bodyPr/>
          <a:lstStyle/>
          <a:p>
            <a:fld id="{BE3D5353-923A-4AA6-ABEF-15C6CEBBECB3}" type="slidenum">
              <a:rPr lang="en-US" smtClean="0"/>
              <a:pPr/>
              <a:t>21</a:t>
            </a:fld>
            <a:endParaRPr lang="en-US"/>
          </a:p>
        </p:txBody>
      </p:sp>
    </p:spTree>
    <p:extLst>
      <p:ext uri="{BB962C8B-B14F-4D97-AF65-F5344CB8AC3E}">
        <p14:creationId xmlns:p14="http://schemas.microsoft.com/office/powerpoint/2010/main" val="224127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are leaving their crack and crevice habitats--where they previously fed on drift kelp floating in</a:t>
            </a:r>
          </a:p>
        </p:txBody>
      </p:sp>
      <p:sp>
        <p:nvSpPr>
          <p:cNvPr id="4" name="Slide Number Placeholder 3"/>
          <p:cNvSpPr>
            <a:spLocks noGrp="1"/>
          </p:cNvSpPr>
          <p:nvPr>
            <p:ph type="sldNum" sz="quarter" idx="5"/>
          </p:nvPr>
        </p:nvSpPr>
        <p:spPr/>
        <p:txBody>
          <a:bodyPr/>
          <a:lstStyle/>
          <a:p>
            <a:fld id="{BE3D5353-923A-4AA6-ABEF-15C6CEBBECB3}" type="slidenum">
              <a:rPr lang="en-US" smtClean="0"/>
              <a:pPr/>
              <a:t>22</a:t>
            </a:fld>
            <a:endParaRPr lang="en-US"/>
          </a:p>
        </p:txBody>
      </p:sp>
    </p:spTree>
    <p:extLst>
      <p:ext uri="{BB962C8B-B14F-4D97-AF65-F5344CB8AC3E}">
        <p14:creationId xmlns:p14="http://schemas.microsoft.com/office/powerpoint/2010/main" val="3830850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actively forage on live kelp</a:t>
            </a:r>
          </a:p>
        </p:txBody>
      </p:sp>
      <p:sp>
        <p:nvSpPr>
          <p:cNvPr id="4" name="Slide Number Placeholder 3"/>
          <p:cNvSpPr>
            <a:spLocks noGrp="1"/>
          </p:cNvSpPr>
          <p:nvPr>
            <p:ph type="sldNum" sz="quarter" idx="5"/>
          </p:nvPr>
        </p:nvSpPr>
        <p:spPr/>
        <p:txBody>
          <a:bodyPr/>
          <a:lstStyle/>
          <a:p>
            <a:fld id="{BE3D5353-923A-4AA6-ABEF-15C6CEBBECB3}" type="slidenum">
              <a:rPr lang="en-US" smtClean="0"/>
              <a:pPr/>
              <a:t>23</a:t>
            </a:fld>
            <a:endParaRPr lang="en-US"/>
          </a:p>
        </p:txBody>
      </p:sp>
    </p:spTree>
    <p:extLst>
      <p:ext uri="{BB962C8B-B14F-4D97-AF65-F5344CB8AC3E}">
        <p14:creationId xmlns:p14="http://schemas.microsoft.com/office/powerpoint/2010/main" val="477254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has initiated many phase shifts of kelp forest ecosystems, like the ones present at San Miguel, to barrens</a:t>
            </a:r>
          </a:p>
        </p:txBody>
      </p:sp>
      <p:sp>
        <p:nvSpPr>
          <p:cNvPr id="4" name="Slide Number Placeholder 3"/>
          <p:cNvSpPr>
            <a:spLocks noGrp="1"/>
          </p:cNvSpPr>
          <p:nvPr>
            <p:ph type="sldNum" sz="quarter" idx="5"/>
          </p:nvPr>
        </p:nvSpPr>
        <p:spPr/>
        <p:txBody>
          <a:bodyPr/>
          <a:lstStyle/>
          <a:p>
            <a:fld id="{BE3D5353-923A-4AA6-ABEF-15C6CEBBECB3}" type="slidenum">
              <a:rPr lang="en-US" smtClean="0"/>
              <a:pPr/>
              <a:t>26</a:t>
            </a:fld>
            <a:endParaRPr lang="en-US"/>
          </a:p>
        </p:txBody>
      </p:sp>
    </p:spTree>
    <p:extLst>
      <p:ext uri="{BB962C8B-B14F-4D97-AF65-F5344CB8AC3E}">
        <p14:creationId xmlns:p14="http://schemas.microsoft.com/office/powerpoint/2010/main" val="3314187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like mentioned before, this poses a significant threat to the abalone populations, which usually reside in cracks and crevices given an abundance of drift kelp</a:t>
            </a:r>
          </a:p>
        </p:txBody>
      </p:sp>
      <p:sp>
        <p:nvSpPr>
          <p:cNvPr id="4" name="Slide Number Placeholder 3"/>
          <p:cNvSpPr>
            <a:spLocks noGrp="1"/>
          </p:cNvSpPr>
          <p:nvPr>
            <p:ph type="sldNum" sz="quarter" idx="5"/>
          </p:nvPr>
        </p:nvSpPr>
        <p:spPr/>
        <p:txBody>
          <a:bodyPr/>
          <a:lstStyle/>
          <a:p>
            <a:fld id="{BE3D5353-923A-4AA6-ABEF-15C6CEBBECB3}" type="slidenum">
              <a:rPr lang="en-US" smtClean="0"/>
              <a:pPr/>
              <a:t>28</a:t>
            </a:fld>
            <a:endParaRPr lang="en-US"/>
          </a:p>
        </p:txBody>
      </p:sp>
    </p:spTree>
    <p:extLst>
      <p:ext uri="{BB962C8B-B14F-4D97-AF65-F5344CB8AC3E}">
        <p14:creationId xmlns:p14="http://schemas.microsoft.com/office/powerpoint/2010/main" val="2747077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which now have to compete with grazing urchins for food </a:t>
            </a:r>
          </a:p>
        </p:txBody>
      </p:sp>
      <p:sp>
        <p:nvSpPr>
          <p:cNvPr id="4" name="Slide Number Placeholder 3"/>
          <p:cNvSpPr>
            <a:spLocks noGrp="1"/>
          </p:cNvSpPr>
          <p:nvPr>
            <p:ph type="sldNum" sz="quarter" idx="5"/>
          </p:nvPr>
        </p:nvSpPr>
        <p:spPr/>
        <p:txBody>
          <a:bodyPr/>
          <a:lstStyle/>
          <a:p>
            <a:fld id="{BE3D5353-923A-4AA6-ABEF-15C6CEBBECB3}" type="slidenum">
              <a:rPr lang="en-US" smtClean="0"/>
              <a:pPr/>
              <a:t>29</a:t>
            </a:fld>
            <a:endParaRPr lang="en-US"/>
          </a:p>
        </p:txBody>
      </p:sp>
    </p:spTree>
    <p:extLst>
      <p:ext uri="{BB962C8B-B14F-4D97-AF65-F5344CB8AC3E}">
        <p14:creationId xmlns:p14="http://schemas.microsoft.com/office/powerpoint/2010/main" val="422220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their survival</a:t>
            </a:r>
          </a:p>
        </p:txBody>
      </p:sp>
      <p:sp>
        <p:nvSpPr>
          <p:cNvPr id="4" name="Slide Number Placeholder 3"/>
          <p:cNvSpPr>
            <a:spLocks noGrp="1"/>
          </p:cNvSpPr>
          <p:nvPr>
            <p:ph type="sldNum" sz="quarter" idx="5"/>
          </p:nvPr>
        </p:nvSpPr>
        <p:spPr/>
        <p:txBody>
          <a:bodyPr/>
          <a:lstStyle/>
          <a:p>
            <a:fld id="{BE3D5353-923A-4AA6-ABEF-15C6CEBBECB3}" type="slidenum">
              <a:rPr lang="en-US" smtClean="0"/>
              <a:pPr/>
              <a:t>30</a:t>
            </a:fld>
            <a:endParaRPr lang="en-US"/>
          </a:p>
        </p:txBody>
      </p:sp>
    </p:spTree>
    <p:extLst>
      <p:ext uri="{BB962C8B-B14F-4D97-AF65-F5344CB8AC3E}">
        <p14:creationId xmlns:p14="http://schemas.microsoft.com/office/powerpoint/2010/main" val="1008508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why our data reflects a decrease in abalone size frequency, as more and more juveniles leave their protective spaces in search of sustenance</a:t>
            </a:r>
          </a:p>
        </p:txBody>
      </p:sp>
      <p:sp>
        <p:nvSpPr>
          <p:cNvPr id="4" name="Slide Number Placeholder 3"/>
          <p:cNvSpPr>
            <a:spLocks noGrp="1"/>
          </p:cNvSpPr>
          <p:nvPr>
            <p:ph type="sldNum" sz="quarter" idx="5"/>
          </p:nvPr>
        </p:nvSpPr>
        <p:spPr/>
        <p:txBody>
          <a:bodyPr/>
          <a:lstStyle/>
          <a:p>
            <a:fld id="{BE3D5353-923A-4AA6-ABEF-15C6CEBBECB3}" type="slidenum">
              <a:rPr lang="en-US" smtClean="0"/>
              <a:pPr/>
              <a:t>31</a:t>
            </a:fld>
            <a:endParaRPr lang="en-US"/>
          </a:p>
        </p:txBody>
      </p:sp>
    </p:spTree>
    <p:extLst>
      <p:ext uri="{BB962C8B-B14F-4D97-AF65-F5344CB8AC3E}">
        <p14:creationId xmlns:p14="http://schemas.microsoft.com/office/powerpoint/2010/main" val="2984763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do? Well, luckily our long term monitoring program has tracked such changes through time, providing us with the insight necessary to make better management decisions</a:t>
            </a:r>
          </a:p>
        </p:txBody>
      </p:sp>
      <p:sp>
        <p:nvSpPr>
          <p:cNvPr id="4" name="Slide Number Placeholder 3"/>
          <p:cNvSpPr>
            <a:spLocks noGrp="1"/>
          </p:cNvSpPr>
          <p:nvPr>
            <p:ph type="sldNum" sz="quarter" idx="5"/>
          </p:nvPr>
        </p:nvSpPr>
        <p:spPr/>
        <p:txBody>
          <a:bodyPr/>
          <a:lstStyle/>
          <a:p>
            <a:fld id="{BE3D5353-923A-4AA6-ABEF-15C6CEBBECB3}" type="slidenum">
              <a:rPr lang="en-US" smtClean="0"/>
              <a:pPr/>
              <a:t>33</a:t>
            </a:fld>
            <a:endParaRPr lang="en-US"/>
          </a:p>
        </p:txBody>
      </p:sp>
    </p:spTree>
    <p:extLst>
      <p:ext uri="{BB962C8B-B14F-4D97-AF65-F5344CB8AC3E}">
        <p14:creationId xmlns:p14="http://schemas.microsoft.com/office/powerpoint/2010/main" val="2345762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establishment of protected areas encompassing these ecologically and economically important ecosystems grants the Channel Islands’ kelp forests more resiliency in light of changing conditions</a:t>
            </a:r>
          </a:p>
        </p:txBody>
      </p:sp>
      <p:sp>
        <p:nvSpPr>
          <p:cNvPr id="4" name="Slide Number Placeholder 3"/>
          <p:cNvSpPr>
            <a:spLocks noGrp="1"/>
          </p:cNvSpPr>
          <p:nvPr>
            <p:ph type="sldNum" sz="quarter" idx="5"/>
          </p:nvPr>
        </p:nvSpPr>
        <p:spPr/>
        <p:txBody>
          <a:bodyPr/>
          <a:lstStyle/>
          <a:p>
            <a:fld id="{BE3D5353-923A-4AA6-ABEF-15C6CEBBECB3}" type="slidenum">
              <a:rPr lang="en-US" smtClean="0"/>
              <a:pPr/>
              <a:t>34</a:t>
            </a:fld>
            <a:endParaRPr lang="en-US"/>
          </a:p>
        </p:txBody>
      </p:sp>
    </p:spTree>
    <p:extLst>
      <p:ext uri="{BB962C8B-B14F-4D97-AF65-F5344CB8AC3E}">
        <p14:creationId xmlns:p14="http://schemas.microsoft.com/office/powerpoint/2010/main" val="308494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US" sz="1200" b="0" dirty="0">
                <a:effectLst/>
                <a:latin typeface="Calibri" panose="020F0502020204030204" pitchFamily="34" charset="0"/>
                <a:cs typeface="Calibri" panose="020F0502020204030204" pitchFamily="34" charset="0"/>
              </a:rPr>
              <a:t>Here you can see a closeup of San Miguel with our three current sites.</a:t>
            </a:r>
          </a:p>
          <a:p>
            <a:pPr marL="285750" indent="-285750">
              <a:lnSpc>
                <a:spcPct val="100000"/>
              </a:lnSpc>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2 original sites Wyckoff Ledge on the south side and Hare Rock on the north.</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dirty="0">
                <a:effectLst/>
                <a:latin typeface="Calibri" panose="020F0502020204030204" pitchFamily="34" charset="0"/>
                <a:cs typeface="Calibri" panose="020F0502020204030204" pitchFamily="34" charset="0"/>
              </a:rPr>
              <a:t>Miracle Mile was added in 2001 to monitor red abalone because of the high-density population that existed there</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dirty="0">
                <a:effectLst/>
                <a:latin typeface="Calibri" panose="020F0502020204030204" pitchFamily="34" charset="0"/>
                <a:cs typeface="Calibri" panose="020F0502020204030204" pitchFamily="34" charset="0"/>
              </a:rPr>
              <a:t>There were no MPA reference sites added in 2005 due to lack of good weather, travel time to the island, and general time to conduct the seasons monitoring</a:t>
            </a:r>
          </a:p>
          <a:p>
            <a:pPr marL="285750" indent="-285750">
              <a:lnSpc>
                <a:spcPct val="100000"/>
              </a:lnSpc>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San Miguel is also a cold-water island, typically surveyed towards the end of our season when conditions are best, and water is warmest</a:t>
            </a:r>
          </a:p>
          <a:p>
            <a:pPr marL="285750" indent="-285750">
              <a:lnSpc>
                <a:spcPct val="100000"/>
              </a:lnSpc>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Because of these factors, it is hard to do the type of statistics we have been focusing on with our trend report, so San Miguel is largely ignored.</a:t>
            </a:r>
          </a:p>
          <a:p>
            <a:pPr marL="285750" indent="-285750">
              <a:lnSpc>
                <a:spcPct val="100000"/>
              </a:lnSpc>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Despite this, we still want to discuss what has been happening at San Miguel as we feel it is significant</a:t>
            </a:r>
            <a:endParaRPr lang="en-US" dirty="0"/>
          </a:p>
        </p:txBody>
      </p:sp>
      <p:sp>
        <p:nvSpPr>
          <p:cNvPr id="4" name="Slide Number Placeholder 3"/>
          <p:cNvSpPr>
            <a:spLocks noGrp="1"/>
          </p:cNvSpPr>
          <p:nvPr>
            <p:ph type="sldNum" sz="quarter" idx="5"/>
          </p:nvPr>
        </p:nvSpPr>
        <p:spPr/>
        <p:txBody>
          <a:bodyPr/>
          <a:lstStyle/>
          <a:p>
            <a:fld id="{BE3D5353-923A-4AA6-ABEF-15C6CEBBECB3}" type="slidenum">
              <a:rPr lang="en-US" smtClean="0"/>
              <a:pPr/>
              <a:t>3</a:t>
            </a:fld>
            <a:endParaRPr lang="en-US"/>
          </a:p>
        </p:txBody>
      </p:sp>
    </p:spTree>
    <p:extLst>
      <p:ext uri="{BB962C8B-B14F-4D97-AF65-F5344CB8AC3E}">
        <p14:creationId xmlns:p14="http://schemas.microsoft.com/office/powerpoint/2010/main" val="1591670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35</a:t>
            </a:fld>
            <a:endParaRPr lang="en-US">
              <a:solidFill>
                <a:prstClr val="black"/>
              </a:solidFill>
              <a:latin typeface="Arial" pitchFamily="34" charset="0"/>
            </a:endParaRPr>
          </a:p>
        </p:txBody>
      </p:sp>
    </p:spTree>
    <p:extLst>
      <p:ext uri="{BB962C8B-B14F-4D97-AF65-F5344CB8AC3E}">
        <p14:creationId xmlns:p14="http://schemas.microsoft.com/office/powerpoint/2010/main" val="420745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US" sz="1200" b="0" i="0" dirty="0">
                <a:effectLst/>
                <a:latin typeface="Calibri" panose="020F0502020204030204" pitchFamily="34" charset="0"/>
                <a:cs typeface="Calibri" panose="020F0502020204030204" pitchFamily="34" charset="0"/>
              </a:rPr>
              <a:t>San Miguel's community structure looks more like Northern California than it does Southern California, where the major urchin predators have historically been sea otters and sea stars. </a:t>
            </a:r>
          </a:p>
          <a:p>
            <a:pPr marL="171450" indent="-171450">
              <a:lnSpc>
                <a:spcPct val="100000"/>
              </a:lnSpc>
              <a:buFont typeface="Arial" panose="020B0604020202020204" pitchFamily="34" charset="0"/>
              <a:buChar char="•"/>
            </a:pPr>
            <a:r>
              <a:rPr lang="en-US" dirty="0"/>
              <a:t>By the 1850s, sea otters had been nearly eradicated from California   (source  http://www.iws.org/CISProceedings/6th_CIS_Proceedings/Erlandson_et_al.pdf      page 11 top right)</a:t>
            </a:r>
          </a:p>
          <a:p>
            <a:pPr marL="171450" indent="-171450">
              <a:lnSpc>
                <a:spcPct val="100000"/>
              </a:lnSpc>
              <a:buFont typeface="Arial" panose="020B0604020202020204" pitchFamily="34" charset="0"/>
              <a:buChar char="•"/>
            </a:pPr>
            <a:r>
              <a:rPr lang="en-US" dirty="0"/>
              <a:t>Currently the three urchin predators </a:t>
            </a:r>
            <a:r>
              <a:rPr lang="en-US"/>
              <a:t>at San Miguel </a:t>
            </a:r>
            <a:r>
              <a:rPr lang="en-US" dirty="0"/>
              <a:t>are sea stars, humans and </a:t>
            </a:r>
            <a:r>
              <a:rPr lang="en-US" err="1"/>
              <a:t>sheephead</a:t>
            </a:r>
            <a:endParaRPr lang="en-US" dirty="0"/>
          </a:p>
          <a:p>
            <a:pPr marL="171450" indent="-171450">
              <a:lnSpc>
                <a:spcPct val="100000"/>
              </a:lnSpc>
              <a:buFont typeface="Arial" panose="020B0604020202020204" pitchFamily="34" charset="0"/>
              <a:buChar char="•"/>
            </a:pPr>
            <a:r>
              <a:rPr lang="en-US" sz="1200" b="0" i="0" dirty="0">
                <a:effectLst/>
                <a:latin typeface="Calibri" panose="020F0502020204030204" pitchFamily="34" charset="0"/>
                <a:cs typeface="Calibri" panose="020F0502020204030204" pitchFamily="34" charset="0"/>
              </a:rPr>
              <a:t>Humans only target red sea urchins past 3.5 inches</a:t>
            </a:r>
          </a:p>
          <a:p>
            <a:pPr marL="171450" indent="-171450">
              <a:lnSpc>
                <a:spcPct val="100000"/>
              </a:lnSpc>
              <a:buFont typeface="Arial" panose="020B0604020202020204" pitchFamily="34" charset="0"/>
              <a:buChar char="•"/>
            </a:pPr>
            <a:r>
              <a:rPr lang="en-US" sz="1200" b="0" i="0" dirty="0">
                <a:effectLst/>
                <a:latin typeface="Calibri" panose="020F0502020204030204" pitchFamily="34" charset="0"/>
                <a:cs typeface="Calibri" panose="020F0502020204030204" pitchFamily="34" charset="0"/>
              </a:rPr>
              <a:t>Sheephead densities and biomass are rather low compared to the other channel islands</a:t>
            </a:r>
          </a:p>
          <a:p>
            <a:pPr marL="171450" indent="-171450">
              <a:lnSpc>
                <a:spcPct val="100000"/>
              </a:lnSpc>
              <a:buFont typeface="Arial" panose="020B0604020202020204" pitchFamily="34" charset="0"/>
              <a:buChar char="•"/>
            </a:pPr>
            <a:r>
              <a:rPr lang="en-US" sz="1200" b="0" i="0" dirty="0">
                <a:effectLst/>
                <a:latin typeface="Calibri" panose="020F0502020204030204" pitchFamily="34" charset="0"/>
                <a:cs typeface="Calibri" panose="020F0502020204030204" pitchFamily="34" charset="0"/>
              </a:rPr>
              <a:t>CA spiny lobster are not present at San Miguel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dirty="0">
                <a:effectLst/>
                <a:latin typeface="Calibri" panose="020F0502020204030204" pitchFamily="34" charset="0"/>
                <a:cs typeface="Calibri" panose="020F0502020204030204" pitchFamily="34" charset="0"/>
              </a:rPr>
              <a:t>This leaves just sea stars and a few </a:t>
            </a:r>
            <a:r>
              <a:rPr lang="en-US" sz="1200" b="0" i="0" err="1">
                <a:effectLst/>
                <a:latin typeface="Calibri" panose="020F0502020204030204" pitchFamily="34" charset="0"/>
                <a:cs typeface="Calibri" panose="020F0502020204030204" pitchFamily="34" charset="0"/>
              </a:rPr>
              <a:t>sheephead</a:t>
            </a:r>
            <a:r>
              <a:rPr lang="en-US" sz="1200" b="0" i="0" dirty="0">
                <a:effectLst/>
                <a:latin typeface="Calibri" panose="020F0502020204030204" pitchFamily="34" charset="0"/>
                <a:cs typeface="Calibri" panose="020F0502020204030204" pitchFamily="34" charset="0"/>
              </a:rPr>
              <a:t> to predate on purple sea urchins at San Miguel Island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dirty="0">
                <a:effectLst/>
                <a:latin typeface="Calibri" panose="020F0502020204030204" pitchFamily="34" charset="0"/>
                <a:cs typeface="Calibri" panose="020F0502020204030204" pitchFamily="34" charset="0"/>
              </a:rPr>
              <a:t>UNTIL</a:t>
            </a:r>
          </a:p>
        </p:txBody>
      </p:sp>
      <p:sp>
        <p:nvSpPr>
          <p:cNvPr id="4" name="Slide Number Placeholder 3"/>
          <p:cNvSpPr>
            <a:spLocks noGrp="1"/>
          </p:cNvSpPr>
          <p:nvPr>
            <p:ph type="sldNum" sz="quarter" idx="5"/>
          </p:nvPr>
        </p:nvSpPr>
        <p:spPr/>
        <p:txBody>
          <a:bodyPr/>
          <a:lstStyle/>
          <a:p>
            <a:fld id="{BE3D5353-923A-4AA6-ABEF-15C6CEBBECB3}" type="slidenum">
              <a:rPr lang="en-US" smtClean="0"/>
              <a:pPr/>
              <a:t>4</a:t>
            </a:fld>
            <a:endParaRPr lang="en-US"/>
          </a:p>
        </p:txBody>
      </p:sp>
    </p:spTree>
    <p:extLst>
      <p:ext uri="{BB962C8B-B14F-4D97-AF65-F5344CB8AC3E}">
        <p14:creationId xmlns:p14="http://schemas.microsoft.com/office/powerpoint/2010/main" val="191792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mn-cs"/>
              </a:rPr>
              <a:t>The onset of SSWD in 2013. The first evidence of a possible Sea Star wasting event came in June when </a:t>
            </a:r>
            <a:r>
              <a:rPr lang="en-US" sz="1200" b="0" i="0" u="none" strike="noStrike" kern="1200">
                <a:solidFill>
                  <a:schemeClr val="tx1"/>
                </a:solidFill>
                <a:effectLst/>
                <a:latin typeface="Times New Roman" pitchFamily="18" charset="0"/>
                <a:ea typeface="+mn-ea"/>
                <a:cs typeface="+mn-cs"/>
                <a:hlinkClick r:id="rId3"/>
              </a:rPr>
              <a:t>Long-Term Monitoring</a:t>
            </a:r>
            <a:r>
              <a:rPr lang="en-US" sz="1200" b="0" i="0" kern="1200">
                <a:solidFill>
                  <a:schemeClr val="tx1"/>
                </a:solidFill>
                <a:effectLst/>
                <a:latin typeface="Times New Roman" pitchFamily="18" charset="0"/>
                <a:ea typeface="+mn-ea"/>
                <a:cs typeface="+mn-cs"/>
              </a:rPr>
              <a:t> sites in Washington (monitored by Olympic National Park) recorded diseased stars with percent affected rates between 3-26%. Symptoms of wasting disease in a few </a:t>
            </a:r>
            <a:r>
              <a:rPr lang="en-US" sz="1200" b="0" i="1" kern="1200">
                <a:solidFill>
                  <a:schemeClr val="tx1"/>
                </a:solidFill>
                <a:effectLst/>
                <a:latin typeface="Times New Roman" pitchFamily="18" charset="0"/>
                <a:ea typeface="+mn-ea"/>
                <a:cs typeface="+mn-cs"/>
              </a:rPr>
              <a:t>Pisaster </a:t>
            </a:r>
            <a:r>
              <a:rPr lang="en-US" sz="1200" b="0" i="1" kern="1200" err="1">
                <a:solidFill>
                  <a:schemeClr val="tx1"/>
                </a:solidFill>
                <a:effectLst/>
                <a:latin typeface="Times New Roman" pitchFamily="18" charset="0"/>
                <a:ea typeface="+mn-ea"/>
                <a:cs typeface="+mn-cs"/>
              </a:rPr>
              <a:t>ochraceus</a:t>
            </a:r>
            <a:r>
              <a:rPr lang="en-US" sz="1200" b="0" i="0" kern="1200">
                <a:solidFill>
                  <a:schemeClr val="tx1"/>
                </a:solidFill>
                <a:effectLst/>
                <a:latin typeface="Times New Roman" pitchFamily="18" charset="0"/>
                <a:ea typeface="+mn-ea"/>
                <a:cs typeface="+mn-cs"/>
              </a:rPr>
              <a:t> were also noted in August at an intertidal </a:t>
            </a:r>
            <a:r>
              <a:rPr lang="en-US" sz="1200" b="0" i="0" u="none" strike="noStrike" kern="1200">
                <a:solidFill>
                  <a:schemeClr val="tx1"/>
                </a:solidFill>
                <a:effectLst/>
                <a:latin typeface="Times New Roman" pitchFamily="18" charset="0"/>
                <a:ea typeface="+mn-ea"/>
                <a:cs typeface="+mn-cs"/>
                <a:hlinkClick r:id="rId4"/>
              </a:rPr>
              <a:t>Biodiversity</a:t>
            </a:r>
            <a:r>
              <a:rPr lang="en-US" sz="1200" b="0" i="0" kern="1200">
                <a:solidFill>
                  <a:schemeClr val="tx1"/>
                </a:solidFill>
                <a:effectLst/>
                <a:latin typeface="Times New Roman" pitchFamily="18" charset="0"/>
                <a:ea typeface="+mn-ea"/>
                <a:cs typeface="+mn-cs"/>
              </a:rPr>
              <a:t> site in Southeast Alaska. Articles from British Columbia, Canada report sightings of dozens of dead sea stars (notably </a:t>
            </a:r>
            <a:r>
              <a:rPr lang="en-US" sz="1200" b="0" i="1" kern="1200">
                <a:solidFill>
                  <a:schemeClr val="tx1"/>
                </a:solidFill>
                <a:effectLst/>
                <a:latin typeface="Times New Roman" pitchFamily="18" charset="0"/>
                <a:ea typeface="+mn-ea"/>
                <a:cs typeface="+mn-cs"/>
              </a:rPr>
              <a:t>Pycnopodia </a:t>
            </a:r>
            <a:r>
              <a:rPr lang="en-US" sz="1200" b="0" i="1" kern="1200" err="1">
                <a:solidFill>
                  <a:schemeClr val="tx1"/>
                </a:solidFill>
                <a:effectLst/>
                <a:latin typeface="Times New Roman" pitchFamily="18" charset="0"/>
                <a:ea typeface="+mn-ea"/>
                <a:cs typeface="+mn-cs"/>
              </a:rPr>
              <a:t>helianthoides</a:t>
            </a:r>
            <a:r>
              <a:rPr lang="en-US" sz="1200" b="0" i="0" kern="1200">
                <a:solidFill>
                  <a:schemeClr val="tx1"/>
                </a:solidFill>
                <a:effectLst/>
                <a:latin typeface="Times New Roman" pitchFamily="18" charset="0"/>
                <a:ea typeface="+mn-ea"/>
                <a:cs typeface="+mn-cs"/>
              </a:rPr>
              <a:t>) beginning in September, not far from Vancouver. During this period in Summer 2013, observations were also made throughout southern and central, and later northern California, of wasting in several star species.  However, it’s likely that the onset of SSWD occurred prior to these observations at less than detectable levels in 2012.</a:t>
            </a:r>
            <a:endParaRPr lang="en-US"/>
          </a:p>
        </p:txBody>
      </p:sp>
      <p:sp>
        <p:nvSpPr>
          <p:cNvPr id="4" name="Slide Number Placeholder 3"/>
          <p:cNvSpPr>
            <a:spLocks noGrp="1"/>
          </p:cNvSpPr>
          <p:nvPr>
            <p:ph type="sldNum" sz="quarter" idx="5"/>
          </p:nvPr>
        </p:nvSpPr>
        <p:spPr/>
        <p:txBody>
          <a:bodyPr/>
          <a:lstStyle/>
          <a:p>
            <a:fld id="{BE3D5353-923A-4AA6-ABEF-15C6CEBBECB3}" type="slidenum">
              <a:rPr lang="en-US" smtClean="0"/>
              <a:pPr/>
              <a:t>5</a:t>
            </a:fld>
            <a:endParaRPr lang="en-US"/>
          </a:p>
        </p:txBody>
      </p:sp>
    </p:spTree>
    <p:extLst>
      <p:ext uri="{BB962C8B-B14F-4D97-AF65-F5344CB8AC3E}">
        <p14:creationId xmlns:p14="http://schemas.microsoft.com/office/powerpoint/2010/main" val="144880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So with that background, here’s a plot of mean biomass for Sunflower stars at San Miguel since the beginning of the kelp forest monitoring program. The first thing you should notice is that prior to 2013, these populations did fluctuate – and you’ll notice similar time periods in the coming graphs. There were also large differences in density between sites at SMI, which is consistent with much of central California during that period as well.  However, what we see beginning in 2013 is a </a:t>
            </a:r>
            <a:r>
              <a:rPr lang="en-US" err="1"/>
              <a:t>dropoff</a:t>
            </a:r>
            <a:r>
              <a:rPr lang="en-US"/>
              <a:t> that’s not noticeably steeper than other declines (again, most obvious in the line from Hare Rock), but results in complete loss of this species at SMI.</a:t>
            </a:r>
          </a:p>
          <a:p>
            <a:pPr eaLnBrk="1" hangingPunct="1">
              <a:spcBef>
                <a:spcPct val="0"/>
              </a:spcBef>
            </a:pPr>
            <a:endParaRPr lang="en-US"/>
          </a:p>
          <a:p>
            <a:pPr eaLnBrk="1" hangingPunct="1">
              <a:spcBef>
                <a:spcPct val="0"/>
              </a:spcBef>
            </a:pPr>
            <a:r>
              <a:rPr lang="en-US"/>
              <a:t>Another thing to know about these graphs is that we smoothed these lines using a non-parametric process called locally weighted scatterplot smoothing – which essentially uses a kernel approach where it considers the years prior and following the datapoint. One of the artifacts of this approach is that at the end of a timeseries, there is not future data to incorporate into the smoothing model, and so it’s not uncommon to see a slight uptick at the latest data point – and that’s what’s occurring here. There were no Pycnopodia observed in 2019 by KFM.</a:t>
            </a:r>
          </a:p>
          <a:p>
            <a:pPr eaLnBrk="1" hangingPunct="1">
              <a:spcBef>
                <a:spcPct val="0"/>
              </a:spcBef>
            </a:pPr>
            <a:endParaRPr lang="en-US"/>
          </a:p>
          <a:p>
            <a:pPr eaLnBrk="1" hangingPunct="1">
              <a:spcBef>
                <a:spcPct val="0"/>
              </a:spcBef>
            </a:pPr>
            <a:r>
              <a:rPr lang="en-US"/>
              <a:t>Next, Dan is going to take us down the food chain - </a:t>
            </a:r>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6</a:t>
            </a:fld>
            <a:endParaRPr lang="en-US">
              <a:solidFill>
                <a:prstClr val="black"/>
              </a:solidFill>
              <a:latin typeface="Arial" pitchFamily="34" charset="0"/>
            </a:endParaRPr>
          </a:p>
        </p:txBody>
      </p:sp>
    </p:spTree>
    <p:extLst>
      <p:ext uri="{BB962C8B-B14F-4D97-AF65-F5344CB8AC3E}">
        <p14:creationId xmlns:p14="http://schemas.microsoft.com/office/powerpoint/2010/main" val="53664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Dan</a:t>
            </a:r>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7</a:t>
            </a:fld>
            <a:endParaRPr lang="en-US">
              <a:solidFill>
                <a:prstClr val="black"/>
              </a:solidFill>
              <a:latin typeface="Arial" pitchFamily="34" charset="0"/>
            </a:endParaRPr>
          </a:p>
        </p:txBody>
      </p:sp>
    </p:spTree>
    <p:extLst>
      <p:ext uri="{BB962C8B-B14F-4D97-AF65-F5344CB8AC3E}">
        <p14:creationId xmlns:p14="http://schemas.microsoft.com/office/powerpoint/2010/main" val="910367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Dan</a:t>
            </a:r>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DA7729-1716-438F-A460-C373ACB44C69}" type="slidenum">
              <a:rPr lang="en-US" smtClean="0">
                <a:solidFill>
                  <a:prstClr val="black"/>
                </a:solidFill>
                <a:latin typeface="Arial" pitchFamily="34" charset="0"/>
              </a:rPr>
              <a:pPr/>
              <a:t>8</a:t>
            </a:fld>
            <a:endParaRPr lang="en-US">
              <a:solidFill>
                <a:prstClr val="black"/>
              </a:solidFill>
              <a:latin typeface="Arial" pitchFamily="34" charset="0"/>
            </a:endParaRPr>
          </a:p>
        </p:txBody>
      </p:sp>
    </p:spTree>
    <p:extLst>
      <p:ext uri="{BB962C8B-B14F-4D97-AF65-F5344CB8AC3E}">
        <p14:creationId xmlns:p14="http://schemas.microsoft.com/office/powerpoint/2010/main" val="417379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San Miguel historically has  had dense kelp forests and highest densities of red abalone outside of the northern </a:t>
            </a:r>
            <a:r>
              <a:rPr lang="en-US" err="1">
                <a:latin typeface="Times New Roman"/>
                <a:cs typeface="Times New Roman"/>
              </a:rPr>
              <a:t>california</a:t>
            </a:r>
            <a:r>
              <a:rPr lang="en-US">
                <a:latin typeface="Times New Roman"/>
                <a:cs typeface="Times New Roman"/>
              </a:rPr>
              <a:t> coast. Our site Miracle Mile at San Miguel Island was established in 2001 was chosen specifically because it had high densities of abalone compared to other San Miguel sites. With the relatively recent disappearance of the sunflower star, the increase in biomass of purple urchins, abalone have had to compete with urchins while foraging for giant kelp. This picture above shows urchins, primarily purple urchins alongside red abalone competing for a kelp holdfast. </a:t>
            </a:r>
          </a:p>
          <a:p>
            <a:endParaRPr lang="en-US">
              <a:cs typeface="Times New Roman"/>
            </a:endParaRPr>
          </a:p>
          <a:p>
            <a:r>
              <a:rPr lang="en-US">
                <a:latin typeface="Times New Roman"/>
                <a:cs typeface="Times New Roman"/>
              </a:rPr>
              <a:t>Laurie </a:t>
            </a:r>
            <a:endParaRPr lang="en-US">
              <a:cs typeface="Times New Roman"/>
            </a:endParaRPr>
          </a:p>
          <a:p>
            <a:endParaRPr lang="en-US">
              <a:cs typeface="Times New Roman"/>
            </a:endParaRPr>
          </a:p>
        </p:txBody>
      </p:sp>
      <p:sp>
        <p:nvSpPr>
          <p:cNvPr id="4" name="Slide Number Placeholder 3"/>
          <p:cNvSpPr>
            <a:spLocks noGrp="1"/>
          </p:cNvSpPr>
          <p:nvPr>
            <p:ph type="sldNum" sz="quarter" idx="5"/>
          </p:nvPr>
        </p:nvSpPr>
        <p:spPr/>
        <p:txBody>
          <a:bodyPr/>
          <a:lstStyle/>
          <a:p>
            <a:fld id="{BE3D5353-923A-4AA6-ABEF-15C6CEBBECB3}" type="slidenum">
              <a:rPr lang="en-US" smtClean="0"/>
              <a:pPr/>
              <a:t>9</a:t>
            </a:fld>
            <a:endParaRPr lang="en-US"/>
          </a:p>
        </p:txBody>
      </p:sp>
    </p:spTree>
    <p:extLst>
      <p:ext uri="{BB962C8B-B14F-4D97-AF65-F5344CB8AC3E}">
        <p14:creationId xmlns:p14="http://schemas.microsoft.com/office/powerpoint/2010/main" val="17707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p:nvSpPr>
        <p:spPr bwMode="auto">
          <a:xfrm>
            <a:off x="0" y="0"/>
            <a:ext cx="9144000" cy="609600"/>
          </a:xfrm>
          <a:prstGeom prst="rect">
            <a:avLst/>
          </a:prstGeom>
          <a:solidFill>
            <a:schemeClr val="tx1"/>
          </a:solidFill>
          <a:ln w="9525" algn="ctr">
            <a:noFill/>
            <a:miter lim="800000"/>
            <a:headEnd/>
            <a:tailEnd/>
          </a:ln>
          <a:effectLst/>
        </p:spPr>
        <p:txBody>
          <a:bodyPr anchor="ctr">
            <a:spAutoFit/>
          </a:bodyPr>
          <a:lstStyle/>
          <a:p>
            <a:endParaRPr lang="en-US"/>
          </a:p>
        </p:txBody>
      </p:sp>
      <p:sp>
        <p:nvSpPr>
          <p:cNvPr id="1032" name="Rectangle 8"/>
          <p:cNvSpPr>
            <a:spLocks noChangeArrowheads="1"/>
          </p:cNvSpPr>
          <p:nvPr/>
        </p:nvSpPr>
        <p:spPr bwMode="auto">
          <a:xfrm>
            <a:off x="0" y="163513"/>
            <a:ext cx="3460750" cy="298450"/>
          </a:xfrm>
          <a:prstGeom prst="rect">
            <a:avLst/>
          </a:prstGeom>
          <a:solidFill>
            <a:schemeClr val="tx1"/>
          </a:solidFill>
          <a:ln w="9525" algn="ctr">
            <a:noFill/>
            <a:miter lim="800000"/>
            <a:headEnd/>
            <a:tailEnd/>
          </a:ln>
          <a:effectLst/>
        </p:spPr>
        <p:txBody>
          <a:bodyPr wrap="none" anchor="ctr">
            <a:spAutoFit/>
          </a:bodyPr>
          <a:lstStyle/>
          <a:p>
            <a:r>
              <a:rPr lang="en-US" sz="1800">
                <a:solidFill>
                  <a:schemeClr val="bg1"/>
                </a:solidFill>
                <a:effectLst/>
              </a:rPr>
              <a:t>Channel Islands National Park</a:t>
            </a:r>
          </a:p>
        </p:txBody>
      </p:sp>
      <p:pic>
        <p:nvPicPr>
          <p:cNvPr id="1037" name="Picture 13" descr="AH_large_shaded_4C"/>
          <p:cNvPicPr>
            <a:picLocks noChangeAspect="1" noChangeArrowheads="1"/>
          </p:cNvPicPr>
          <p:nvPr/>
        </p:nvPicPr>
        <p:blipFill>
          <a:blip r:embed="rId14" cstate="print"/>
          <a:srcRect/>
          <a:stretch>
            <a:fillRect/>
          </a:stretch>
        </p:blipFill>
        <p:spPr bwMode="auto">
          <a:xfrm>
            <a:off x="8715375" y="76200"/>
            <a:ext cx="352425" cy="457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46894"/>
            <a:ext cx="9144000" cy="988476"/>
          </a:xfrm>
          <a:prstGeom prst="rect">
            <a:avLst/>
          </a:prstGeom>
        </p:spPr>
        <p:txBody>
          <a:bodyPr wrap="square">
            <a:spAutoFit/>
          </a:bodyPr>
          <a:lstStyle/>
          <a:p>
            <a:pPr algn="ctr"/>
            <a:r>
              <a:rPr lang="en-US" sz="3800" b="0">
                <a:effectLst/>
                <a:latin typeface="Calibri" pitchFamily="34" charset="0"/>
                <a:cs typeface="Calibri" pitchFamily="34" charset="0"/>
              </a:rPr>
              <a:t>San Miguel Island </a:t>
            </a:r>
            <a:br>
              <a:rPr lang="en-US" sz="3800" b="0">
                <a:effectLst/>
                <a:latin typeface="Calibri" pitchFamily="34" charset="0"/>
                <a:cs typeface="Calibri" pitchFamily="34" charset="0"/>
              </a:rPr>
            </a:br>
            <a:r>
              <a:rPr lang="en-US" sz="3800" b="0">
                <a:effectLst/>
                <a:latin typeface="Calibri" pitchFamily="34" charset="0"/>
                <a:cs typeface="Calibri" pitchFamily="34" charset="0"/>
              </a:rPr>
              <a:t>Recent Community Changes</a:t>
            </a:r>
          </a:p>
        </p:txBody>
      </p:sp>
      <p:sp>
        <p:nvSpPr>
          <p:cNvPr id="6" name="Rectangle 5"/>
          <p:cNvSpPr/>
          <p:nvPr/>
        </p:nvSpPr>
        <p:spPr>
          <a:xfrm>
            <a:off x="0" y="6324600"/>
            <a:ext cx="9144000" cy="369268"/>
          </a:xfrm>
          <a:prstGeom prst="rect">
            <a:avLst/>
          </a:prstGeom>
        </p:spPr>
        <p:txBody>
          <a:bodyPr wrap="square">
            <a:spAutoFit/>
          </a:bodyPr>
          <a:lstStyle/>
          <a:p>
            <a:pPr algn="ctr"/>
            <a:r>
              <a:rPr lang="en-US" sz="2300">
                <a:effectLst/>
                <a:latin typeface="Calibri" pitchFamily="34" charset="0"/>
                <a:cs typeface="Calibri" pitchFamily="34" charset="0"/>
              </a:rPr>
              <a:t>Kelp Forest Monitoring Program</a:t>
            </a:r>
            <a:endParaRPr lang="en-US" sz="1800">
              <a:effectLst/>
              <a:latin typeface="Calibri" pitchFamily="34" charset="0"/>
              <a:cs typeface="Calibri" pitchFamily="34" charset="0"/>
            </a:endParaRPr>
          </a:p>
        </p:txBody>
      </p:sp>
      <p:grpSp>
        <p:nvGrpSpPr>
          <p:cNvPr id="5" name="Group 4">
            <a:extLst>
              <a:ext uri="{FF2B5EF4-FFF2-40B4-BE49-F238E27FC236}">
                <a16:creationId xmlns:a16="http://schemas.microsoft.com/office/drawing/2014/main" id="{BD028369-E157-4843-8D48-750D4BBD5EC0}"/>
              </a:ext>
            </a:extLst>
          </p:cNvPr>
          <p:cNvGrpSpPr>
            <a:grpSpLocks noChangeAspect="1"/>
          </p:cNvGrpSpPr>
          <p:nvPr/>
        </p:nvGrpSpPr>
        <p:grpSpPr>
          <a:xfrm>
            <a:off x="0" y="2145376"/>
            <a:ext cx="9144000" cy="3810000"/>
            <a:chOff x="-2057400" y="1441938"/>
            <a:chExt cx="12070080" cy="5029200"/>
          </a:xfrm>
        </p:grpSpPr>
        <p:pic>
          <p:nvPicPr>
            <p:cNvPr id="8" name="Picture 2">
              <a:extLst>
                <a:ext uri="{FF2B5EF4-FFF2-40B4-BE49-F238E27FC236}">
                  <a16:creationId xmlns:a16="http://schemas.microsoft.com/office/drawing/2014/main" id="{B1A8284E-2DB8-496B-B79B-74148E6A4F5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989320" y="1441938"/>
              <a:ext cx="402336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3414EC-2FF9-4EB2-90CE-71A40AE2BD01}"/>
                </a:ext>
              </a:extLst>
            </p:cNvPr>
            <p:cNvPicPr>
              <a:picLocks/>
            </p:cNvPicPr>
            <p:nvPr/>
          </p:nvPicPr>
          <p:blipFill rotWithShape="1">
            <a:blip r:embed="rId4">
              <a:alphaModFix/>
            </a:blip>
            <a:srcRect l="29495" r="10505"/>
            <a:stretch/>
          </p:blipFill>
          <p:spPr>
            <a:xfrm>
              <a:off x="1965960" y="1441938"/>
              <a:ext cx="4023360" cy="5029200"/>
            </a:xfrm>
            <a:prstGeom prst="rect">
              <a:avLst/>
            </a:prstGeom>
          </p:spPr>
        </p:pic>
        <p:pic>
          <p:nvPicPr>
            <p:cNvPr id="10" name="Picture 4">
              <a:extLst>
                <a:ext uri="{FF2B5EF4-FFF2-40B4-BE49-F238E27FC236}">
                  <a16:creationId xmlns:a16="http://schemas.microsoft.com/office/drawing/2014/main" id="{751C9C0C-2319-4543-92F1-5D5AC233AA45}"/>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057400" y="1441938"/>
              <a:ext cx="4023360" cy="5029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picture containing water, swimming, sitting, food&#10;&#10;Description automatically generated">
            <a:extLst>
              <a:ext uri="{FF2B5EF4-FFF2-40B4-BE49-F238E27FC236}">
                <a16:creationId xmlns:a16="http://schemas.microsoft.com/office/drawing/2014/main" id="{E9D68C5D-254B-4A77-841A-38E74D30B4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1000" y="2145376"/>
            <a:ext cx="2286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74199F-5127-415E-BC70-CC9295E6178C}"/>
              </a:ext>
            </a:extLst>
          </p:cNvPr>
          <p:cNvSpPr txBox="1"/>
          <p:nvPr/>
        </p:nvSpPr>
        <p:spPr>
          <a:xfrm>
            <a:off x="0" y="782833"/>
            <a:ext cx="9144000" cy="525850"/>
          </a:xfrm>
          <a:prstGeom prst="rect">
            <a:avLst/>
          </a:prstGeom>
          <a:noFill/>
        </p:spPr>
        <p:txBody>
          <a:bodyPr wrap="square" rtlCol="0">
            <a:spAutoFit/>
          </a:bodyPr>
          <a:lstStyle/>
          <a:p>
            <a:pPr algn="ctr"/>
            <a:r>
              <a:rPr lang="en-US" sz="3600" b="0">
                <a:latin typeface="Calibri" panose="020F0502020204030204" pitchFamily="34" charset="0"/>
                <a:cs typeface="Calibri" panose="020F0502020204030204" pitchFamily="34" charset="0"/>
              </a:rPr>
              <a:t>Juvenile abalone emerge to forage</a:t>
            </a:r>
          </a:p>
        </p:txBody>
      </p:sp>
      <p:sp>
        <p:nvSpPr>
          <p:cNvPr id="2" name="Oval 1">
            <a:extLst>
              <a:ext uri="{FF2B5EF4-FFF2-40B4-BE49-F238E27FC236}">
                <a16:creationId xmlns:a16="http://schemas.microsoft.com/office/drawing/2014/main" id="{832B6B8E-1525-40B5-993C-2450C3978A4D}"/>
              </a:ext>
            </a:extLst>
          </p:cNvPr>
          <p:cNvSpPr/>
          <p:nvPr/>
        </p:nvSpPr>
        <p:spPr bwMode="auto">
          <a:xfrm>
            <a:off x="7138737" y="3753853"/>
            <a:ext cx="1556084" cy="157212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3" name="Picture 2" descr="A picture containing plant, flower, palm, table&#10;&#10;Description automatically generated">
            <a:extLst>
              <a:ext uri="{FF2B5EF4-FFF2-40B4-BE49-F238E27FC236}">
                <a16:creationId xmlns:a16="http://schemas.microsoft.com/office/drawing/2014/main" id="{78077ECA-3744-48A4-A8C3-A463157407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668" t="4169" r="13359" b="18357"/>
          <a:stretch/>
        </p:blipFill>
        <p:spPr>
          <a:xfrm>
            <a:off x="4780546" y="1532021"/>
            <a:ext cx="4363454" cy="4299284"/>
          </a:xfrm>
          <a:prstGeom prst="rect">
            <a:avLst/>
          </a:prstGeom>
        </p:spPr>
      </p:pic>
      <p:sp>
        <p:nvSpPr>
          <p:cNvPr id="8" name="Oval 7">
            <a:extLst>
              <a:ext uri="{FF2B5EF4-FFF2-40B4-BE49-F238E27FC236}">
                <a16:creationId xmlns:a16="http://schemas.microsoft.com/office/drawing/2014/main" id="{010D50FA-FC48-48DC-95E5-9327F6B0CC61}"/>
              </a:ext>
            </a:extLst>
          </p:cNvPr>
          <p:cNvSpPr/>
          <p:nvPr/>
        </p:nvSpPr>
        <p:spPr bwMode="auto">
          <a:xfrm rot="18344373">
            <a:off x="7186294" y="4082937"/>
            <a:ext cx="1433805" cy="1215733"/>
          </a:xfrm>
          <a:prstGeom prst="ellipse">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11" name="Picture 10" descr="A close up of a plant&#10;&#10;Description automatically generated">
            <a:extLst>
              <a:ext uri="{FF2B5EF4-FFF2-40B4-BE49-F238E27FC236}">
                <a16:creationId xmlns:a16="http://schemas.microsoft.com/office/drawing/2014/main" id="{899EE4F8-20B5-4BC9-9C24-AFD0DC85BB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0" t="1130" r="24839" b="407"/>
          <a:stretch/>
        </p:blipFill>
        <p:spPr>
          <a:xfrm>
            <a:off x="-128338" y="1532021"/>
            <a:ext cx="4491791" cy="4299284"/>
          </a:xfrm>
          <a:prstGeom prst="rect">
            <a:avLst/>
          </a:prstGeom>
        </p:spPr>
      </p:pic>
      <p:sp>
        <p:nvSpPr>
          <p:cNvPr id="9" name="Oval 8">
            <a:extLst>
              <a:ext uri="{FF2B5EF4-FFF2-40B4-BE49-F238E27FC236}">
                <a16:creationId xmlns:a16="http://schemas.microsoft.com/office/drawing/2014/main" id="{C73FD607-465B-464F-A4D2-052CC5E59EE5}"/>
              </a:ext>
            </a:extLst>
          </p:cNvPr>
          <p:cNvSpPr/>
          <p:nvPr/>
        </p:nvSpPr>
        <p:spPr bwMode="auto">
          <a:xfrm rot="13752764">
            <a:off x="933502" y="3023130"/>
            <a:ext cx="2368112" cy="1701316"/>
          </a:xfrm>
          <a:prstGeom prst="ellipse">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128689789"/>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E15C31-4F6B-4496-9020-4F41EAA55549}"/>
              </a:ext>
            </a:extLst>
          </p:cNvPr>
          <p:cNvPicPr>
            <a:picLocks noChangeAspect="1"/>
          </p:cNvPicPr>
          <p:nvPr/>
        </p:nvPicPr>
        <p:blipFill rotWithShape="1">
          <a:blip r:embed="rId3"/>
          <a:srcRect r="17473"/>
          <a:stretch/>
        </p:blipFill>
        <p:spPr>
          <a:xfrm>
            <a:off x="0" y="618811"/>
            <a:ext cx="9144001" cy="3693316"/>
          </a:xfrm>
          <a:prstGeom prst="rect">
            <a:avLst/>
          </a:prstGeom>
        </p:spPr>
      </p:pic>
      <p:sp>
        <p:nvSpPr>
          <p:cNvPr id="2" name="TextBox 1">
            <a:extLst>
              <a:ext uri="{FF2B5EF4-FFF2-40B4-BE49-F238E27FC236}">
                <a16:creationId xmlns:a16="http://schemas.microsoft.com/office/drawing/2014/main" id="{A39B0957-2755-43C1-9299-5DE521EB8BF2}"/>
              </a:ext>
            </a:extLst>
          </p:cNvPr>
          <p:cNvSpPr txBox="1"/>
          <p:nvPr/>
        </p:nvSpPr>
        <p:spPr>
          <a:xfrm>
            <a:off x="474507" y="4642671"/>
            <a:ext cx="7574807" cy="647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0">
                <a:latin typeface="Arial"/>
                <a:cs typeface="Arial"/>
              </a:rPr>
              <a:t>Highest densities of red abalone seen on the project in 2018 followed by lowest densities in 2019 </a:t>
            </a:r>
          </a:p>
        </p:txBody>
      </p:sp>
    </p:spTree>
    <p:extLst>
      <p:ext uri="{BB962C8B-B14F-4D97-AF65-F5344CB8AC3E}">
        <p14:creationId xmlns:p14="http://schemas.microsoft.com/office/powerpoint/2010/main" val="3127759762"/>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2FDE7-01B5-4AB0-B851-55D82ECB5157}"/>
              </a:ext>
            </a:extLst>
          </p:cNvPr>
          <p:cNvPicPr>
            <a:picLocks noChangeAspect="1"/>
          </p:cNvPicPr>
          <p:nvPr/>
        </p:nvPicPr>
        <p:blipFill>
          <a:blip r:embed="rId3"/>
          <a:stretch>
            <a:fillRect/>
          </a:stretch>
        </p:blipFill>
        <p:spPr>
          <a:xfrm>
            <a:off x="0" y="541254"/>
            <a:ext cx="9144000" cy="6096001"/>
          </a:xfrm>
          <a:prstGeom prst="rect">
            <a:avLst/>
          </a:prstGeom>
        </p:spPr>
      </p:pic>
    </p:spTree>
    <p:extLst>
      <p:ext uri="{BB962C8B-B14F-4D97-AF65-F5344CB8AC3E}">
        <p14:creationId xmlns:p14="http://schemas.microsoft.com/office/powerpoint/2010/main" val="4260432222"/>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782EA13-3037-4EA8-9329-CA569DD5ACD2}"/>
              </a:ext>
            </a:extLst>
          </p:cNvPr>
          <p:cNvSpPr txBox="1"/>
          <p:nvPr/>
        </p:nvSpPr>
        <p:spPr>
          <a:xfrm>
            <a:off x="125302" y="4011012"/>
            <a:ext cx="5586588" cy="3476336"/>
          </a:xfrm>
          <a:prstGeom prst="rect">
            <a:avLst/>
          </a:prstGeom>
          <a:noFill/>
        </p:spPr>
        <p:txBody>
          <a:bodyPr wrap="square" lIns="91440" tIns="45720" rIns="91440" bIns="45720" rtlCol="0" anchor="t">
            <a:spAutoFit/>
          </a:bodyPr>
          <a:lstStyle/>
          <a:p>
            <a:pPr>
              <a:lnSpc>
                <a:spcPct val="100000"/>
              </a:lnSpc>
            </a:pPr>
            <a:endParaRPr lang="en-US" sz="1800" b="0">
              <a:latin typeface="Arial"/>
              <a:cs typeface="Arial"/>
            </a:endParaRPr>
          </a:p>
          <a:p>
            <a:pPr marL="285750" indent="-285750">
              <a:lnSpc>
                <a:spcPct val="100000"/>
              </a:lnSpc>
              <a:buFont typeface="Arial"/>
              <a:buChar char="•"/>
            </a:pPr>
            <a:r>
              <a:rPr lang="en-US" sz="1800" b="0">
                <a:latin typeface="Arial"/>
                <a:cs typeface="Arial"/>
              </a:rPr>
              <a:t>Overall decrease in abalone biomass at Miracle Mile</a:t>
            </a:r>
            <a:br>
              <a:rPr lang="en-US" b="0">
                <a:latin typeface="Arial"/>
                <a:cs typeface="Arial"/>
              </a:rPr>
            </a:br>
            <a:endParaRPr lang="en-US">
              <a:cs typeface="Arial"/>
            </a:endParaRPr>
          </a:p>
          <a:p>
            <a:pPr marL="285750" indent="-285750">
              <a:lnSpc>
                <a:spcPct val="100000"/>
              </a:lnSpc>
              <a:buFont typeface="Arial" panose="020B0604020202020204" pitchFamily="34" charset="0"/>
              <a:buChar char="•"/>
            </a:pPr>
            <a:endParaRPr lang="en-US" sz="2000" b="0">
              <a:effectLst/>
              <a:latin typeface="Calibri"/>
              <a:cs typeface="Calibri"/>
            </a:endParaRPr>
          </a:p>
          <a:p>
            <a:pPr marL="285750" indent="-285750">
              <a:lnSpc>
                <a:spcPct val="100000"/>
              </a:lnSpc>
              <a:buFont typeface="Arial" panose="020B0604020202020204" pitchFamily="34" charset="0"/>
              <a:buChar char="•"/>
            </a:pPr>
            <a:endParaRPr lang="en-US" sz="2000" b="0">
              <a:effectLst/>
              <a:latin typeface="Calibri"/>
              <a:cs typeface="Calibri"/>
            </a:endParaRPr>
          </a:p>
          <a:p>
            <a:pPr marL="285750" indent="-285750">
              <a:lnSpc>
                <a:spcPct val="100000"/>
              </a:lnSpc>
              <a:buFont typeface="Arial" panose="020B0604020202020204" pitchFamily="34" charset="0"/>
              <a:buChar char="•"/>
            </a:pPr>
            <a:endParaRPr lang="en-US" sz="2000" b="0">
              <a:effectLst/>
              <a:latin typeface="Calibri"/>
              <a:cs typeface="Calibri"/>
            </a:endParaRPr>
          </a:p>
        </p:txBody>
      </p:sp>
      <p:pic>
        <p:nvPicPr>
          <p:cNvPr id="3" name="Picture 3">
            <a:extLst>
              <a:ext uri="{FF2B5EF4-FFF2-40B4-BE49-F238E27FC236}">
                <a16:creationId xmlns:a16="http://schemas.microsoft.com/office/drawing/2014/main" id="{82ECAF4D-B05F-4643-B05B-F452A11FD7F0}"/>
              </a:ext>
            </a:extLst>
          </p:cNvPr>
          <p:cNvPicPr>
            <a:picLocks noChangeAspect="1"/>
          </p:cNvPicPr>
          <p:nvPr/>
        </p:nvPicPr>
        <p:blipFill rotWithShape="1">
          <a:blip r:embed="rId3"/>
          <a:srcRect r="11773"/>
          <a:stretch/>
        </p:blipFill>
        <p:spPr>
          <a:xfrm>
            <a:off x="0" y="609043"/>
            <a:ext cx="9149084" cy="3667990"/>
          </a:xfrm>
          <a:prstGeom prst="rect">
            <a:avLst/>
          </a:prstGeom>
        </p:spPr>
      </p:pic>
      <p:pic>
        <p:nvPicPr>
          <p:cNvPr id="13" name="Picture 12" descr="A picture containing water, swimming, sitting, food&#10;&#10;Description automatically generated">
            <a:extLst>
              <a:ext uri="{FF2B5EF4-FFF2-40B4-BE49-F238E27FC236}">
                <a16:creationId xmlns:a16="http://schemas.microsoft.com/office/drawing/2014/main" id="{254603AA-4B30-4B3F-9035-9EE084A9CC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6775" y="4371976"/>
            <a:ext cx="3307225" cy="2480418"/>
          </a:xfrm>
          <a:prstGeom prst="rect">
            <a:avLst/>
          </a:prstGeom>
        </p:spPr>
      </p:pic>
    </p:spTree>
    <p:extLst>
      <p:ext uri="{BB962C8B-B14F-4D97-AF65-F5344CB8AC3E}">
        <p14:creationId xmlns:p14="http://schemas.microsoft.com/office/powerpoint/2010/main" val="16500382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0534884-A086-43EE-A4C6-FBFEF9F2A022}"/>
              </a:ext>
            </a:extLst>
          </p:cNvPr>
          <p:cNvPicPr>
            <a:picLocks noChangeAspect="1"/>
          </p:cNvPicPr>
          <p:nvPr/>
        </p:nvPicPr>
        <p:blipFill>
          <a:blip r:embed="rId3"/>
          <a:stretch>
            <a:fillRect/>
          </a:stretch>
        </p:blipFill>
        <p:spPr>
          <a:xfrm>
            <a:off x="0" y="1323976"/>
            <a:ext cx="9144000" cy="4969272"/>
          </a:xfrm>
          <a:prstGeom prst="rect">
            <a:avLst/>
          </a:prstGeom>
        </p:spPr>
      </p:pic>
      <p:pic>
        <p:nvPicPr>
          <p:cNvPr id="8" name="Picture 7">
            <a:extLst>
              <a:ext uri="{FF2B5EF4-FFF2-40B4-BE49-F238E27FC236}">
                <a16:creationId xmlns:a16="http://schemas.microsoft.com/office/drawing/2014/main" id="{BC6D17D7-41FA-4A79-99E4-97B2EAB35A82}"/>
              </a:ext>
            </a:extLst>
          </p:cNvPr>
          <p:cNvPicPr>
            <a:picLocks noChangeAspect="1"/>
          </p:cNvPicPr>
          <p:nvPr/>
        </p:nvPicPr>
        <p:blipFill rotWithShape="1">
          <a:blip r:embed="rId4"/>
          <a:srcRect l="5532" t="25750" r="7659" b="23404"/>
          <a:stretch/>
        </p:blipFill>
        <p:spPr>
          <a:xfrm>
            <a:off x="7983002" y="643952"/>
            <a:ext cx="1160998" cy="680024"/>
          </a:xfrm>
          <a:prstGeom prst="rect">
            <a:avLst/>
          </a:prstGeom>
        </p:spPr>
      </p:pic>
      <p:sp>
        <p:nvSpPr>
          <p:cNvPr id="9" name="TextBox 8">
            <a:extLst>
              <a:ext uri="{FF2B5EF4-FFF2-40B4-BE49-F238E27FC236}">
                <a16:creationId xmlns:a16="http://schemas.microsoft.com/office/drawing/2014/main" id="{99E894F2-1688-4D45-8D12-EBE0AF233E35}"/>
              </a:ext>
            </a:extLst>
          </p:cNvPr>
          <p:cNvSpPr txBox="1"/>
          <p:nvPr/>
        </p:nvSpPr>
        <p:spPr>
          <a:xfrm>
            <a:off x="3541744" y="578989"/>
            <a:ext cx="2668556" cy="381323"/>
          </a:xfrm>
          <a:prstGeom prst="rect">
            <a:avLst/>
          </a:prstGeom>
          <a:noFill/>
        </p:spPr>
        <p:txBody>
          <a:bodyPr wrap="square" rtlCol="0">
            <a:spAutoFit/>
          </a:bodyPr>
          <a:lstStyle/>
          <a:p>
            <a:r>
              <a:rPr lang="en-US" b="0">
                <a:latin typeface="Calibri" panose="020F0502020204030204" pitchFamily="34" charset="0"/>
                <a:cs typeface="Calibri" panose="020F0502020204030204" pitchFamily="34" charset="0"/>
              </a:rPr>
              <a:t>Diversity</a:t>
            </a:r>
          </a:p>
        </p:txBody>
      </p:sp>
    </p:spTree>
    <p:extLst>
      <p:ext uri="{BB962C8B-B14F-4D97-AF65-F5344CB8AC3E}">
        <p14:creationId xmlns:p14="http://schemas.microsoft.com/office/powerpoint/2010/main" val="26116429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E8805DA-ACA0-420D-8590-E49C9490545C}"/>
              </a:ext>
            </a:extLst>
          </p:cNvPr>
          <p:cNvSpPr txBox="1"/>
          <p:nvPr/>
        </p:nvSpPr>
        <p:spPr>
          <a:xfrm>
            <a:off x="3657600" y="876863"/>
            <a:ext cx="1828800" cy="381323"/>
          </a:xfrm>
          <a:prstGeom prst="rect">
            <a:avLst/>
          </a:prstGeom>
          <a:noFill/>
        </p:spPr>
        <p:txBody>
          <a:bodyPr wrap="square" rtlCol="0">
            <a:spAutoFit/>
          </a:bodyPr>
          <a:lstStyle/>
          <a:p>
            <a:r>
              <a:rPr lang="en-US" b="0">
                <a:latin typeface="Calibri" panose="020F0502020204030204" pitchFamily="34" charset="0"/>
                <a:cs typeface="Calibri" panose="020F0502020204030204" pitchFamily="34" charset="0"/>
              </a:rPr>
              <a:t>Conclusions</a:t>
            </a:r>
          </a:p>
        </p:txBody>
      </p:sp>
      <p:pic>
        <p:nvPicPr>
          <p:cNvPr id="4" name="Picture 2">
            <a:extLst>
              <a:ext uri="{FF2B5EF4-FFF2-40B4-BE49-F238E27FC236}">
                <a16:creationId xmlns:a16="http://schemas.microsoft.com/office/drawing/2014/main" id="{896C1172-1B6B-4570-B042-6A1F68AAA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5" t="72471" r="1061" b="13695"/>
          <a:stretch/>
        </p:blipFill>
        <p:spPr bwMode="auto">
          <a:xfrm>
            <a:off x="3755752" y="1643747"/>
            <a:ext cx="1156997" cy="6904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E0CA7E-B097-44FE-8F1A-376ED1501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941" t="82056"/>
          <a:stretch/>
        </p:blipFill>
        <p:spPr bwMode="auto">
          <a:xfrm>
            <a:off x="2088222" y="1556253"/>
            <a:ext cx="995082" cy="895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BCEDA90-3F26-4786-90F5-E202BA531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89" r="74607" b="35138"/>
          <a:stretch/>
        </p:blipFill>
        <p:spPr bwMode="auto">
          <a:xfrm>
            <a:off x="5723527" y="1258186"/>
            <a:ext cx="1156996" cy="146158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Up 9">
            <a:extLst>
              <a:ext uri="{FF2B5EF4-FFF2-40B4-BE49-F238E27FC236}">
                <a16:creationId xmlns:a16="http://schemas.microsoft.com/office/drawing/2014/main" id="{E3F280B9-827D-4860-ADFA-F47CF63C5A66}"/>
              </a:ext>
            </a:extLst>
          </p:cNvPr>
          <p:cNvSpPr/>
          <p:nvPr/>
        </p:nvSpPr>
        <p:spPr bwMode="auto">
          <a:xfrm flipH="1" flipV="1">
            <a:off x="1850616" y="1522506"/>
            <a:ext cx="261258" cy="895628"/>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2" name="Arrow: Up 11">
            <a:extLst>
              <a:ext uri="{FF2B5EF4-FFF2-40B4-BE49-F238E27FC236}">
                <a16:creationId xmlns:a16="http://schemas.microsoft.com/office/drawing/2014/main" id="{ECBC3677-ECB8-4E76-A112-17C05AAA08B8}"/>
              </a:ext>
            </a:extLst>
          </p:cNvPr>
          <p:cNvSpPr/>
          <p:nvPr/>
        </p:nvSpPr>
        <p:spPr bwMode="auto">
          <a:xfrm flipH="1">
            <a:off x="3555417" y="1541166"/>
            <a:ext cx="306115" cy="876968"/>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 name="Arrow: Up 12">
            <a:extLst>
              <a:ext uri="{FF2B5EF4-FFF2-40B4-BE49-F238E27FC236}">
                <a16:creationId xmlns:a16="http://schemas.microsoft.com/office/drawing/2014/main" id="{0B755DA3-5641-4532-9CB2-3986E7A12B8F}"/>
              </a:ext>
            </a:extLst>
          </p:cNvPr>
          <p:cNvSpPr/>
          <p:nvPr/>
        </p:nvSpPr>
        <p:spPr bwMode="auto">
          <a:xfrm flipH="1" flipV="1">
            <a:off x="5435704" y="1541166"/>
            <a:ext cx="261258" cy="895628"/>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27" name="Picture 26">
            <a:extLst>
              <a:ext uri="{FF2B5EF4-FFF2-40B4-BE49-F238E27FC236}">
                <a16:creationId xmlns:a16="http://schemas.microsoft.com/office/drawing/2014/main" id="{A8DDB800-60BB-4948-86AA-2E3A9AE22375}"/>
              </a:ext>
            </a:extLst>
          </p:cNvPr>
          <p:cNvPicPr>
            <a:picLocks noChangeAspect="1"/>
          </p:cNvPicPr>
          <p:nvPr/>
        </p:nvPicPr>
        <p:blipFill>
          <a:blip r:embed="rId4"/>
          <a:stretch>
            <a:fillRect/>
          </a:stretch>
        </p:blipFill>
        <p:spPr>
          <a:xfrm>
            <a:off x="0" y="3036825"/>
            <a:ext cx="9144000" cy="3245261"/>
          </a:xfrm>
          <a:prstGeom prst="rect">
            <a:avLst/>
          </a:prstGeom>
        </p:spPr>
      </p:pic>
    </p:spTree>
    <p:extLst>
      <p:ext uri="{BB962C8B-B14F-4D97-AF65-F5344CB8AC3E}">
        <p14:creationId xmlns:p14="http://schemas.microsoft.com/office/powerpoint/2010/main" val="4010874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E8805DA-ACA0-420D-8590-E49C9490545C}"/>
              </a:ext>
            </a:extLst>
          </p:cNvPr>
          <p:cNvSpPr txBox="1"/>
          <p:nvPr/>
        </p:nvSpPr>
        <p:spPr>
          <a:xfrm>
            <a:off x="3657600" y="876863"/>
            <a:ext cx="1828800" cy="381323"/>
          </a:xfrm>
          <a:prstGeom prst="rect">
            <a:avLst/>
          </a:prstGeom>
          <a:noFill/>
        </p:spPr>
        <p:txBody>
          <a:bodyPr wrap="square" rtlCol="0">
            <a:spAutoFit/>
          </a:bodyPr>
          <a:lstStyle/>
          <a:p>
            <a:r>
              <a:rPr lang="en-US" b="0">
                <a:latin typeface="Calibri" panose="020F0502020204030204" pitchFamily="34" charset="0"/>
                <a:cs typeface="Calibri" panose="020F0502020204030204" pitchFamily="34" charset="0"/>
              </a:rPr>
              <a:t>Conclusions</a:t>
            </a:r>
          </a:p>
        </p:txBody>
      </p:sp>
      <p:sp>
        <p:nvSpPr>
          <p:cNvPr id="2" name="TextBox 1">
            <a:extLst>
              <a:ext uri="{FF2B5EF4-FFF2-40B4-BE49-F238E27FC236}">
                <a16:creationId xmlns:a16="http://schemas.microsoft.com/office/drawing/2014/main" id="{A3B2490E-3BF9-4925-A79E-CD6DE939D156}"/>
              </a:ext>
            </a:extLst>
          </p:cNvPr>
          <p:cNvSpPr txBox="1"/>
          <p:nvPr/>
        </p:nvSpPr>
        <p:spPr>
          <a:xfrm>
            <a:off x="431512" y="1341759"/>
            <a:ext cx="8861778" cy="4185761"/>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Loss of key predators leaves urchin populations unchecked (trophic cascade)</a:t>
            </a:r>
          </a:p>
          <a:p>
            <a:pPr marL="285750" indent="-285750">
              <a:lnSpc>
                <a:spcPct val="100000"/>
              </a:lnSpc>
              <a:buFont typeface="Arial" panose="020B0604020202020204" pitchFamily="34" charset="0"/>
              <a:buChar char="•"/>
            </a:pPr>
            <a:endParaRPr lang="en-US" sz="2000" b="0">
              <a:effectLst/>
              <a:latin typeface="Calibri" panose="020F0502020204030204" pitchFamily="34" charset="0"/>
              <a:cs typeface="Calibri" panose="020F0502020204030204" pitchFamily="34" charset="0"/>
            </a:endParaRPr>
          </a:p>
          <a:p>
            <a:pPr marL="285750" indent="-285750">
              <a:lnSpc>
                <a:spcPct val="100000"/>
              </a:lnSpc>
              <a:buFont typeface="Arial" panose="020B0604020202020204" pitchFamily="34" charset="0"/>
              <a:buChar char="•"/>
            </a:pPr>
            <a:endParaRPr lang="en-US" sz="2000" b="0">
              <a:effectLst/>
              <a:latin typeface="Calibri" panose="020F0502020204030204" pitchFamily="34" charset="0"/>
              <a:cs typeface="Calibri" panose="020F0502020204030204" pitchFamily="34" charset="0"/>
            </a:endParaRPr>
          </a:p>
          <a:p>
            <a:pPr marL="285750"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Loss of other important herbivores (abalone) due to intense competition</a:t>
            </a:r>
          </a:p>
          <a:p>
            <a:pPr marL="285750"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Continuous sampling is extremely important</a:t>
            </a:r>
          </a:p>
          <a:p>
            <a:pPr marL="742950" lvl="1"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2021 will be a crucial sampling year</a:t>
            </a:r>
          </a:p>
          <a:p>
            <a:pPr marL="742950" lvl="1"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Potential for return – already observed in AK/BC/WA</a:t>
            </a:r>
          </a:p>
        </p:txBody>
      </p:sp>
      <p:pic>
        <p:nvPicPr>
          <p:cNvPr id="4" name="Picture 2">
            <a:extLst>
              <a:ext uri="{FF2B5EF4-FFF2-40B4-BE49-F238E27FC236}">
                <a16:creationId xmlns:a16="http://schemas.microsoft.com/office/drawing/2014/main" id="{896C1172-1B6B-4570-B042-6A1F68AAA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5" t="72471" r="1061" b="13695"/>
          <a:stretch/>
        </p:blipFill>
        <p:spPr bwMode="auto">
          <a:xfrm>
            <a:off x="3446833" y="2095814"/>
            <a:ext cx="1156997" cy="6904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E0CA7E-B097-44FE-8F1A-376ED1501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941" t="82056"/>
          <a:stretch/>
        </p:blipFill>
        <p:spPr bwMode="auto">
          <a:xfrm>
            <a:off x="1779303" y="2008320"/>
            <a:ext cx="995082" cy="895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BCEDA90-3F26-4786-90F5-E202BA531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89" r="74607" b="35138"/>
          <a:stretch/>
        </p:blipFill>
        <p:spPr bwMode="auto">
          <a:xfrm>
            <a:off x="5414608" y="1710253"/>
            <a:ext cx="1156996" cy="146158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Up 9">
            <a:extLst>
              <a:ext uri="{FF2B5EF4-FFF2-40B4-BE49-F238E27FC236}">
                <a16:creationId xmlns:a16="http://schemas.microsoft.com/office/drawing/2014/main" id="{E3F280B9-827D-4860-ADFA-F47CF63C5A66}"/>
              </a:ext>
            </a:extLst>
          </p:cNvPr>
          <p:cNvSpPr/>
          <p:nvPr/>
        </p:nvSpPr>
        <p:spPr bwMode="auto">
          <a:xfrm flipH="1" flipV="1">
            <a:off x="1541697" y="1974573"/>
            <a:ext cx="261258" cy="895628"/>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2" name="Arrow: Up 11">
            <a:extLst>
              <a:ext uri="{FF2B5EF4-FFF2-40B4-BE49-F238E27FC236}">
                <a16:creationId xmlns:a16="http://schemas.microsoft.com/office/drawing/2014/main" id="{ECBC3677-ECB8-4E76-A112-17C05AAA08B8}"/>
              </a:ext>
            </a:extLst>
          </p:cNvPr>
          <p:cNvSpPr/>
          <p:nvPr/>
        </p:nvSpPr>
        <p:spPr bwMode="auto">
          <a:xfrm flipH="1">
            <a:off x="3246498" y="1993233"/>
            <a:ext cx="306115" cy="876968"/>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 name="Arrow: Up 12">
            <a:extLst>
              <a:ext uri="{FF2B5EF4-FFF2-40B4-BE49-F238E27FC236}">
                <a16:creationId xmlns:a16="http://schemas.microsoft.com/office/drawing/2014/main" id="{0B755DA3-5641-4532-9CB2-3986E7A12B8F}"/>
              </a:ext>
            </a:extLst>
          </p:cNvPr>
          <p:cNvSpPr/>
          <p:nvPr/>
        </p:nvSpPr>
        <p:spPr bwMode="auto">
          <a:xfrm flipH="1" flipV="1">
            <a:off x="5126785" y="1993233"/>
            <a:ext cx="261258" cy="895628"/>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335715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501D7-703F-4FE2-86FD-36B53BBA87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745" y="773545"/>
            <a:ext cx="8534400" cy="5689600"/>
          </a:xfrm>
          <a:prstGeom prst="rect">
            <a:avLst/>
          </a:prstGeom>
        </p:spPr>
      </p:pic>
      <p:sp>
        <p:nvSpPr>
          <p:cNvPr id="5" name="TextBox 4">
            <a:extLst>
              <a:ext uri="{FF2B5EF4-FFF2-40B4-BE49-F238E27FC236}">
                <a16:creationId xmlns:a16="http://schemas.microsoft.com/office/drawing/2014/main" id="{E4CA246D-4021-4845-8C87-F097D4AE3C13}"/>
              </a:ext>
            </a:extLst>
          </p:cNvPr>
          <p:cNvSpPr txBox="1"/>
          <p:nvPr/>
        </p:nvSpPr>
        <p:spPr>
          <a:xfrm>
            <a:off x="214745" y="6215707"/>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3958471187"/>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3231B-19D7-413D-8652-79E8E60EBF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291" y="895927"/>
            <a:ext cx="8298873" cy="5532582"/>
          </a:xfrm>
          <a:prstGeom prst="rect">
            <a:avLst/>
          </a:prstGeom>
        </p:spPr>
      </p:pic>
      <p:sp>
        <p:nvSpPr>
          <p:cNvPr id="4" name="TextBox 3">
            <a:extLst>
              <a:ext uri="{FF2B5EF4-FFF2-40B4-BE49-F238E27FC236}">
                <a16:creationId xmlns:a16="http://schemas.microsoft.com/office/drawing/2014/main" id="{675DB3C4-2FF1-48FD-8AD5-65512C97DEFD}"/>
              </a:ext>
            </a:extLst>
          </p:cNvPr>
          <p:cNvSpPr txBox="1"/>
          <p:nvPr/>
        </p:nvSpPr>
        <p:spPr>
          <a:xfrm>
            <a:off x="353291" y="6181071"/>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2578867451"/>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E058C-9022-41D5-96A2-CAF9D7AA3B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622" y="1041398"/>
            <a:ext cx="7976756" cy="5317838"/>
          </a:xfrm>
          <a:prstGeom prst="rect">
            <a:avLst/>
          </a:prstGeom>
        </p:spPr>
      </p:pic>
    </p:spTree>
    <p:extLst>
      <p:ext uri="{BB962C8B-B14F-4D97-AF65-F5344CB8AC3E}">
        <p14:creationId xmlns:p14="http://schemas.microsoft.com/office/powerpoint/2010/main" val="400211173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D0B34A5-FAD2-43A0-8BF5-91564591F4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535" y="661554"/>
            <a:ext cx="8018930" cy="6196446"/>
          </a:xfrm>
          <a:prstGeom prst="rect">
            <a:avLst/>
          </a:prstGeom>
        </p:spPr>
      </p:pic>
      <p:sp>
        <p:nvSpPr>
          <p:cNvPr id="6" name="Oval 5">
            <a:extLst>
              <a:ext uri="{FF2B5EF4-FFF2-40B4-BE49-F238E27FC236}">
                <a16:creationId xmlns:a16="http://schemas.microsoft.com/office/drawing/2014/main" id="{BB9E0CFD-D120-4303-959C-C74B5A2D7093}"/>
              </a:ext>
            </a:extLst>
          </p:cNvPr>
          <p:cNvSpPr/>
          <p:nvPr/>
        </p:nvSpPr>
        <p:spPr bwMode="auto">
          <a:xfrm rot="18344373">
            <a:off x="1436431" y="2700941"/>
            <a:ext cx="1227485" cy="110553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112294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B9B07-A7BD-4112-946A-BA73A0AEA3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36" y="967509"/>
            <a:ext cx="7931727" cy="5287818"/>
          </a:xfrm>
          <a:prstGeom prst="rect">
            <a:avLst/>
          </a:prstGeom>
        </p:spPr>
      </p:pic>
      <p:sp>
        <p:nvSpPr>
          <p:cNvPr id="4" name="TextBox 3">
            <a:extLst>
              <a:ext uri="{FF2B5EF4-FFF2-40B4-BE49-F238E27FC236}">
                <a16:creationId xmlns:a16="http://schemas.microsoft.com/office/drawing/2014/main" id="{55DA9079-B6F0-4DD5-8319-AA1F36F496A3}"/>
              </a:ext>
            </a:extLst>
          </p:cNvPr>
          <p:cNvSpPr txBox="1"/>
          <p:nvPr/>
        </p:nvSpPr>
        <p:spPr>
          <a:xfrm>
            <a:off x="606136" y="6000962"/>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4210849864"/>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8902C-34CD-43F9-B8DE-C30BD00DBE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981364"/>
            <a:ext cx="8077200" cy="5384800"/>
          </a:xfrm>
          <a:prstGeom prst="rect">
            <a:avLst/>
          </a:prstGeom>
        </p:spPr>
      </p:pic>
      <p:sp>
        <p:nvSpPr>
          <p:cNvPr id="4" name="TextBox 3">
            <a:extLst>
              <a:ext uri="{FF2B5EF4-FFF2-40B4-BE49-F238E27FC236}">
                <a16:creationId xmlns:a16="http://schemas.microsoft.com/office/drawing/2014/main" id="{82402574-6BE7-415A-9537-58E68DD78E67}"/>
              </a:ext>
            </a:extLst>
          </p:cNvPr>
          <p:cNvSpPr txBox="1"/>
          <p:nvPr/>
        </p:nvSpPr>
        <p:spPr>
          <a:xfrm>
            <a:off x="533400" y="6139508"/>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2108094446"/>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33F5D-240A-491F-BF70-3770BAE98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318" y="939799"/>
            <a:ext cx="8347364" cy="5564909"/>
          </a:xfrm>
          <a:prstGeom prst="rect">
            <a:avLst/>
          </a:prstGeom>
        </p:spPr>
      </p:pic>
      <p:sp>
        <p:nvSpPr>
          <p:cNvPr id="4" name="TextBox 3">
            <a:extLst>
              <a:ext uri="{FF2B5EF4-FFF2-40B4-BE49-F238E27FC236}">
                <a16:creationId xmlns:a16="http://schemas.microsoft.com/office/drawing/2014/main" id="{9D65C78C-1542-4BCD-8E13-0BFE1BCB56CB}"/>
              </a:ext>
            </a:extLst>
          </p:cNvPr>
          <p:cNvSpPr txBox="1"/>
          <p:nvPr/>
        </p:nvSpPr>
        <p:spPr>
          <a:xfrm>
            <a:off x="398318" y="6250343"/>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73947672"/>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EE1A-2283-4CE5-B4DA-D834670832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1027545"/>
            <a:ext cx="8153400" cy="5435600"/>
          </a:xfrm>
          <a:prstGeom prst="rect">
            <a:avLst/>
          </a:prstGeom>
        </p:spPr>
      </p:pic>
      <p:sp>
        <p:nvSpPr>
          <p:cNvPr id="4" name="TextBox 3">
            <a:extLst>
              <a:ext uri="{FF2B5EF4-FFF2-40B4-BE49-F238E27FC236}">
                <a16:creationId xmlns:a16="http://schemas.microsoft.com/office/drawing/2014/main" id="{D3E4D7DE-06D7-48DC-94BE-61351EE85CFA}"/>
              </a:ext>
            </a:extLst>
          </p:cNvPr>
          <p:cNvSpPr txBox="1"/>
          <p:nvPr/>
        </p:nvSpPr>
        <p:spPr>
          <a:xfrm>
            <a:off x="495300" y="6259621"/>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730625152"/>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01C568-3B32-4459-A029-AEFDCB4716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226" y="988290"/>
            <a:ext cx="8139547" cy="5426364"/>
          </a:xfrm>
          <a:prstGeom prst="rect">
            <a:avLst/>
          </a:prstGeom>
        </p:spPr>
      </p:pic>
      <p:sp>
        <p:nvSpPr>
          <p:cNvPr id="13" name="TextBox 12">
            <a:extLst>
              <a:ext uri="{FF2B5EF4-FFF2-40B4-BE49-F238E27FC236}">
                <a16:creationId xmlns:a16="http://schemas.microsoft.com/office/drawing/2014/main" id="{6AC032B0-A806-4698-B1A1-1B146C8D9CBE}"/>
              </a:ext>
            </a:extLst>
          </p:cNvPr>
          <p:cNvSpPr txBox="1"/>
          <p:nvPr/>
        </p:nvSpPr>
        <p:spPr>
          <a:xfrm>
            <a:off x="502226" y="6211131"/>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3413272809"/>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4FBA29-EAA8-4737-B742-46A82ABC5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582" y="884380"/>
            <a:ext cx="8492836" cy="5661891"/>
          </a:xfrm>
          <a:prstGeom prst="rect">
            <a:avLst/>
          </a:prstGeom>
        </p:spPr>
      </p:pic>
      <p:sp>
        <p:nvSpPr>
          <p:cNvPr id="4" name="TextBox 3">
            <a:extLst>
              <a:ext uri="{FF2B5EF4-FFF2-40B4-BE49-F238E27FC236}">
                <a16:creationId xmlns:a16="http://schemas.microsoft.com/office/drawing/2014/main" id="{1EC8B9EC-C789-4C30-ACD2-1308799FD61D}"/>
              </a:ext>
            </a:extLst>
          </p:cNvPr>
          <p:cNvSpPr txBox="1"/>
          <p:nvPr/>
        </p:nvSpPr>
        <p:spPr>
          <a:xfrm>
            <a:off x="325582" y="6342748"/>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1050958330"/>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0CEFD-0C3F-4EF2-9C19-120846E33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63" y="1059872"/>
            <a:ext cx="8146473" cy="5430982"/>
          </a:xfrm>
          <a:prstGeom prst="rect">
            <a:avLst/>
          </a:prstGeom>
        </p:spPr>
      </p:pic>
      <p:sp>
        <p:nvSpPr>
          <p:cNvPr id="5" name="TextBox 4">
            <a:extLst>
              <a:ext uri="{FF2B5EF4-FFF2-40B4-BE49-F238E27FC236}">
                <a16:creationId xmlns:a16="http://schemas.microsoft.com/office/drawing/2014/main" id="{52B2507E-1F8D-4C1E-A4E2-803ADC30CDAE}"/>
              </a:ext>
            </a:extLst>
          </p:cNvPr>
          <p:cNvSpPr txBox="1"/>
          <p:nvPr/>
        </p:nvSpPr>
        <p:spPr>
          <a:xfrm>
            <a:off x="498763" y="6236489"/>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993349960"/>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9EAF8-B691-4AE0-A493-DE279B7233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54" y="875144"/>
            <a:ext cx="8506691" cy="5671127"/>
          </a:xfrm>
          <a:prstGeom prst="rect">
            <a:avLst/>
          </a:prstGeom>
        </p:spPr>
      </p:pic>
      <p:sp>
        <p:nvSpPr>
          <p:cNvPr id="4" name="TextBox 3">
            <a:extLst>
              <a:ext uri="{FF2B5EF4-FFF2-40B4-BE49-F238E27FC236}">
                <a16:creationId xmlns:a16="http://schemas.microsoft.com/office/drawing/2014/main" id="{5C1AAD65-C231-49E4-B62F-421E571F9E9C}"/>
              </a:ext>
            </a:extLst>
          </p:cNvPr>
          <p:cNvSpPr txBox="1"/>
          <p:nvPr/>
        </p:nvSpPr>
        <p:spPr>
          <a:xfrm>
            <a:off x="318654" y="6291906"/>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2922162461"/>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rwater view of a swimming pool&#10;&#10;Description automatically generated">
            <a:extLst>
              <a:ext uri="{FF2B5EF4-FFF2-40B4-BE49-F238E27FC236}">
                <a16:creationId xmlns:a16="http://schemas.microsoft.com/office/drawing/2014/main" id="{8A5061EE-278E-43CE-8E4F-677EFB7F68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799" y="1018308"/>
            <a:ext cx="8166401" cy="5434033"/>
          </a:xfrm>
          <a:prstGeom prst="rect">
            <a:avLst/>
          </a:prstGeom>
        </p:spPr>
      </p:pic>
      <p:sp>
        <p:nvSpPr>
          <p:cNvPr id="4" name="Oval 3">
            <a:extLst>
              <a:ext uri="{FF2B5EF4-FFF2-40B4-BE49-F238E27FC236}">
                <a16:creationId xmlns:a16="http://schemas.microsoft.com/office/drawing/2014/main" id="{AEC77086-326F-47AD-B706-D7A1B797476E}"/>
              </a:ext>
            </a:extLst>
          </p:cNvPr>
          <p:cNvSpPr/>
          <p:nvPr/>
        </p:nvSpPr>
        <p:spPr bwMode="auto">
          <a:xfrm>
            <a:off x="3117273" y="3048001"/>
            <a:ext cx="1004454" cy="90747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5" name="Oval 4">
            <a:extLst>
              <a:ext uri="{FF2B5EF4-FFF2-40B4-BE49-F238E27FC236}">
                <a16:creationId xmlns:a16="http://schemas.microsoft.com/office/drawing/2014/main" id="{4E98F2D8-4EC6-4D51-8A33-AFB6253416F9}"/>
              </a:ext>
            </a:extLst>
          </p:cNvPr>
          <p:cNvSpPr/>
          <p:nvPr/>
        </p:nvSpPr>
        <p:spPr bwMode="auto">
          <a:xfrm>
            <a:off x="1780310" y="3429000"/>
            <a:ext cx="1336963" cy="1052945"/>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6" name="Oval 5">
            <a:extLst>
              <a:ext uri="{FF2B5EF4-FFF2-40B4-BE49-F238E27FC236}">
                <a16:creationId xmlns:a16="http://schemas.microsoft.com/office/drawing/2014/main" id="{1799EDF2-A5F4-4BA9-AD57-46867E7D586F}"/>
              </a:ext>
            </a:extLst>
          </p:cNvPr>
          <p:cNvSpPr/>
          <p:nvPr/>
        </p:nvSpPr>
        <p:spPr bwMode="auto">
          <a:xfrm>
            <a:off x="540327" y="4107873"/>
            <a:ext cx="1537855" cy="1052945"/>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7" name="Oval 6">
            <a:extLst>
              <a:ext uri="{FF2B5EF4-FFF2-40B4-BE49-F238E27FC236}">
                <a16:creationId xmlns:a16="http://schemas.microsoft.com/office/drawing/2014/main" id="{788B23B9-20D7-4006-B57E-B38E8F8E8857}"/>
              </a:ext>
            </a:extLst>
          </p:cNvPr>
          <p:cNvSpPr/>
          <p:nvPr/>
        </p:nvSpPr>
        <p:spPr bwMode="auto">
          <a:xfrm>
            <a:off x="6802582" y="5160818"/>
            <a:ext cx="1101435" cy="1052945"/>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1028597411"/>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moke, standing, sheep, person&#10;&#10;Description automatically generated">
            <a:extLst>
              <a:ext uri="{FF2B5EF4-FFF2-40B4-BE49-F238E27FC236}">
                <a16:creationId xmlns:a16="http://schemas.microsoft.com/office/drawing/2014/main" id="{714A9C70-AD59-48E9-8170-CA1290896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503" y="815778"/>
            <a:ext cx="8690994" cy="5783105"/>
          </a:xfrm>
          <a:prstGeom prst="rect">
            <a:avLst/>
          </a:prstGeom>
        </p:spPr>
      </p:pic>
    </p:spTree>
    <p:extLst>
      <p:ext uri="{BB962C8B-B14F-4D97-AF65-F5344CB8AC3E}">
        <p14:creationId xmlns:p14="http://schemas.microsoft.com/office/powerpoint/2010/main" val="1324494194"/>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925AD70-689E-4378-94D3-FB8B71EE8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16" y="625980"/>
            <a:ext cx="6232020" cy="6232020"/>
          </a:xfrm>
          <a:prstGeom prst="rect">
            <a:avLst/>
          </a:prstGeom>
        </p:spPr>
      </p:pic>
    </p:spTree>
    <p:extLst>
      <p:ext uri="{BB962C8B-B14F-4D97-AF65-F5344CB8AC3E}">
        <p14:creationId xmlns:p14="http://schemas.microsoft.com/office/powerpoint/2010/main" val="1068884747"/>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grass, small, sitting, palm&#10;&#10;Description automatically generated">
            <a:extLst>
              <a:ext uri="{FF2B5EF4-FFF2-40B4-BE49-F238E27FC236}">
                <a16:creationId xmlns:a16="http://schemas.microsoft.com/office/drawing/2014/main" id="{0A00F410-1100-49EA-A38A-E8AD96ED98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58" y="766731"/>
            <a:ext cx="7900283" cy="5925213"/>
          </a:xfrm>
          <a:prstGeom prst="rect">
            <a:avLst/>
          </a:prstGeom>
        </p:spPr>
      </p:pic>
    </p:spTree>
    <p:extLst>
      <p:ext uri="{BB962C8B-B14F-4D97-AF65-F5344CB8AC3E}">
        <p14:creationId xmlns:p14="http://schemas.microsoft.com/office/powerpoint/2010/main" val="3521910629"/>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oral&#10;&#10;Description automatically generated">
            <a:extLst>
              <a:ext uri="{FF2B5EF4-FFF2-40B4-BE49-F238E27FC236}">
                <a16:creationId xmlns:a16="http://schemas.microsoft.com/office/drawing/2014/main" id="{9BBD8407-50CE-4962-9C62-A2BBCDC412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742" y="813294"/>
            <a:ext cx="7782516" cy="5836887"/>
          </a:xfrm>
          <a:prstGeom prst="rect">
            <a:avLst/>
          </a:prstGeom>
        </p:spPr>
      </p:pic>
    </p:spTree>
    <p:extLst>
      <p:ext uri="{BB962C8B-B14F-4D97-AF65-F5344CB8AC3E}">
        <p14:creationId xmlns:p14="http://schemas.microsoft.com/office/powerpoint/2010/main" val="2636060881"/>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derwater view of a coral&#10;&#10;Description automatically generated">
            <a:extLst>
              <a:ext uri="{FF2B5EF4-FFF2-40B4-BE49-F238E27FC236}">
                <a16:creationId xmlns:a16="http://schemas.microsoft.com/office/drawing/2014/main" id="{24AD759D-9778-4B17-BBDB-ACBBBB6519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43" y="886106"/>
            <a:ext cx="8555714" cy="5693087"/>
          </a:xfrm>
          <a:prstGeom prst="rect">
            <a:avLst/>
          </a:prstGeom>
        </p:spPr>
      </p:pic>
    </p:spTree>
    <p:extLst>
      <p:ext uri="{BB962C8B-B14F-4D97-AF65-F5344CB8AC3E}">
        <p14:creationId xmlns:p14="http://schemas.microsoft.com/office/powerpoint/2010/main" val="3053145179"/>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swimming, sitting, food&#10;&#10;Description automatically generated">
            <a:extLst>
              <a:ext uri="{FF2B5EF4-FFF2-40B4-BE49-F238E27FC236}">
                <a16:creationId xmlns:a16="http://schemas.microsoft.com/office/drawing/2014/main" id="{249BD1F8-141D-4B05-BA1F-46DEEDE92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051" y="827551"/>
            <a:ext cx="7773898" cy="5830424"/>
          </a:xfrm>
          <a:prstGeom prst="rect">
            <a:avLst/>
          </a:prstGeom>
        </p:spPr>
      </p:pic>
    </p:spTree>
    <p:extLst>
      <p:ext uri="{BB962C8B-B14F-4D97-AF65-F5344CB8AC3E}">
        <p14:creationId xmlns:p14="http://schemas.microsoft.com/office/powerpoint/2010/main" val="3785279588"/>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C7A10B-53EA-4C56-B149-0646E87C45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854" y="879763"/>
            <a:ext cx="8354291" cy="5569527"/>
          </a:xfrm>
          <a:prstGeom prst="rect">
            <a:avLst/>
          </a:prstGeom>
        </p:spPr>
      </p:pic>
      <p:sp>
        <p:nvSpPr>
          <p:cNvPr id="4" name="TextBox 3">
            <a:extLst>
              <a:ext uri="{FF2B5EF4-FFF2-40B4-BE49-F238E27FC236}">
                <a16:creationId xmlns:a16="http://schemas.microsoft.com/office/drawing/2014/main" id="{D47B27AA-FFDB-4324-B3FC-E685F2AE93EB}"/>
              </a:ext>
            </a:extLst>
          </p:cNvPr>
          <p:cNvSpPr txBox="1"/>
          <p:nvPr/>
        </p:nvSpPr>
        <p:spPr>
          <a:xfrm>
            <a:off x="394854" y="6194925"/>
            <a:ext cx="1863436" cy="254365"/>
          </a:xfrm>
          <a:prstGeom prst="rect">
            <a:avLst/>
          </a:prstGeom>
          <a:noFill/>
        </p:spPr>
        <p:txBody>
          <a:bodyPr wrap="square" rtlCol="0">
            <a:spAutoFit/>
          </a:bodyPr>
          <a:lstStyle/>
          <a:p>
            <a:r>
              <a:rPr lang="en-US" sz="1400" dirty="0">
                <a:solidFill>
                  <a:schemeClr val="bg1"/>
                </a:solidFill>
              </a:rPr>
              <a:t>Michael </a:t>
            </a:r>
            <a:r>
              <a:rPr lang="en-US" sz="1400" dirty="0" err="1">
                <a:solidFill>
                  <a:schemeClr val="bg1"/>
                </a:solidFill>
              </a:rPr>
              <a:t>Langhans</a:t>
            </a:r>
            <a:endParaRPr lang="en-US" sz="1400" dirty="0">
              <a:solidFill>
                <a:schemeClr val="bg1"/>
              </a:solidFill>
            </a:endParaRPr>
          </a:p>
        </p:txBody>
      </p:sp>
    </p:spTree>
    <p:extLst>
      <p:ext uri="{BB962C8B-B14F-4D97-AF65-F5344CB8AC3E}">
        <p14:creationId xmlns:p14="http://schemas.microsoft.com/office/powerpoint/2010/main" val="3039999817"/>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AD871A-2609-4815-B34F-19CD8C51B033}"/>
              </a:ext>
            </a:extLst>
          </p:cNvPr>
          <p:cNvSpPr/>
          <p:nvPr/>
        </p:nvSpPr>
        <p:spPr bwMode="auto">
          <a:xfrm>
            <a:off x="0" y="563526"/>
            <a:ext cx="9144000" cy="63246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75000"/>
              </a:lnSpc>
              <a:spcBef>
                <a:spcPct val="105000"/>
              </a:spcBef>
              <a:spcAft>
                <a:spcPct val="0"/>
              </a:spcAft>
              <a:buClrTx/>
              <a:buSzTx/>
              <a:buFontTx/>
              <a:buNone/>
              <a:tabLst/>
            </a:pPr>
            <a:endParaRPr kumimoji="0" lang="en-US" sz="24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5" name="TextBox 4">
            <a:extLst>
              <a:ext uri="{FF2B5EF4-FFF2-40B4-BE49-F238E27FC236}">
                <a16:creationId xmlns:a16="http://schemas.microsoft.com/office/drawing/2014/main" id="{90BFB31E-7E35-4D4F-8F69-7798EC5B7B17}"/>
              </a:ext>
            </a:extLst>
          </p:cNvPr>
          <p:cNvSpPr txBox="1"/>
          <p:nvPr/>
        </p:nvSpPr>
        <p:spPr>
          <a:xfrm>
            <a:off x="914400" y="2920495"/>
            <a:ext cx="7315200" cy="555345"/>
          </a:xfrm>
          <a:prstGeom prst="rect">
            <a:avLst/>
          </a:prstGeom>
          <a:noFill/>
        </p:spPr>
        <p:txBody>
          <a:bodyPr wrap="square" rtlCol="0">
            <a:spAutoFit/>
          </a:bodyPr>
          <a:lstStyle/>
          <a:p>
            <a:pPr algn="ctr"/>
            <a:r>
              <a:rPr lang="en-US" sz="4000" b="0">
                <a:solidFill>
                  <a:schemeClr val="bg1"/>
                </a:solidFill>
              </a:rPr>
              <a:t>Questions?</a:t>
            </a:r>
          </a:p>
        </p:txBody>
      </p:sp>
    </p:spTree>
    <p:extLst>
      <p:ext uri="{BB962C8B-B14F-4D97-AF65-F5344CB8AC3E}">
        <p14:creationId xmlns:p14="http://schemas.microsoft.com/office/powerpoint/2010/main" val="2151622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9ED0E-974E-4B56-B9FF-E9B7A6FFA989}"/>
              </a:ext>
            </a:extLst>
          </p:cNvPr>
          <p:cNvSpPr txBox="1"/>
          <p:nvPr/>
        </p:nvSpPr>
        <p:spPr>
          <a:xfrm>
            <a:off x="0" y="794670"/>
            <a:ext cx="9144000" cy="525850"/>
          </a:xfrm>
          <a:prstGeom prst="rect">
            <a:avLst/>
          </a:prstGeom>
          <a:noFill/>
        </p:spPr>
        <p:txBody>
          <a:bodyPr wrap="square" rtlCol="0">
            <a:spAutoFit/>
          </a:bodyPr>
          <a:lstStyle/>
          <a:p>
            <a:pPr algn="ctr"/>
            <a:r>
              <a:rPr lang="en-US" sz="3600" b="0">
                <a:latin typeface="Calibri" panose="020F0502020204030204" pitchFamily="34" charset="0"/>
                <a:cs typeface="Calibri" panose="020F0502020204030204" pitchFamily="34" charset="0"/>
              </a:rPr>
              <a:t>Urchin Predators</a:t>
            </a:r>
          </a:p>
        </p:txBody>
      </p:sp>
      <p:sp>
        <p:nvSpPr>
          <p:cNvPr id="9" name="TextBox 8">
            <a:extLst>
              <a:ext uri="{FF2B5EF4-FFF2-40B4-BE49-F238E27FC236}">
                <a16:creationId xmlns:a16="http://schemas.microsoft.com/office/drawing/2014/main" id="{736AF6B5-4CC2-4217-B8A6-56B80CCB73AB}"/>
              </a:ext>
            </a:extLst>
          </p:cNvPr>
          <p:cNvSpPr txBox="1"/>
          <p:nvPr/>
        </p:nvSpPr>
        <p:spPr>
          <a:xfrm>
            <a:off x="440266" y="1450962"/>
            <a:ext cx="4385734" cy="4816703"/>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Historic</a:t>
            </a:r>
          </a:p>
          <a:p>
            <a:pPr marL="742950" lvl="1"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Sea otters (extirpated)</a:t>
            </a:r>
          </a:p>
          <a:p>
            <a:pPr marL="285750"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Current</a:t>
            </a:r>
          </a:p>
          <a:p>
            <a:pPr marL="742950" lvl="1"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Humans (target red urchins)</a:t>
            </a:r>
          </a:p>
          <a:p>
            <a:pPr marL="742950" lvl="1"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Sheephead (low densities)</a:t>
            </a:r>
          </a:p>
          <a:p>
            <a:pPr marL="742950" lvl="1"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Sea stars (SSWD)</a:t>
            </a:r>
          </a:p>
          <a:p>
            <a:pPr marL="285750"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Not at San Miguel</a:t>
            </a:r>
          </a:p>
          <a:p>
            <a:pPr marL="742950" lvl="1" indent="-285750">
              <a:lnSpc>
                <a:spcPct val="100000"/>
              </a:lnSpc>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Spiny lobster</a:t>
            </a:r>
          </a:p>
        </p:txBody>
      </p:sp>
      <p:pic>
        <p:nvPicPr>
          <p:cNvPr id="1028" name="Picture 4" descr="Sea Otter Conservation | SeaOtters.com">
            <a:extLst>
              <a:ext uri="{FF2B5EF4-FFF2-40B4-BE49-F238E27FC236}">
                <a16:creationId xmlns:a16="http://schemas.microsoft.com/office/drawing/2014/main" id="{401BE4AE-0F2E-46A6-B62A-998B607361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1334" y="1450962"/>
            <a:ext cx="39624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8077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E0500AC-4AEC-4AA9-BD49-5C7F6567A66E}"/>
              </a:ext>
            </a:extLst>
          </p:cNvPr>
          <p:cNvGrpSpPr>
            <a:grpSpLocks noChangeAspect="1"/>
          </p:cNvGrpSpPr>
          <p:nvPr/>
        </p:nvGrpSpPr>
        <p:grpSpPr>
          <a:xfrm>
            <a:off x="475046" y="1320520"/>
            <a:ext cx="8193907" cy="5537481"/>
            <a:chOff x="0" y="706886"/>
            <a:chExt cx="9144000" cy="6179555"/>
          </a:xfrm>
        </p:grpSpPr>
        <p:pic>
          <p:nvPicPr>
            <p:cNvPr id="429059" name="Picture 3" descr="P:\MPA talk\Images\Sea Star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040" y="4195496"/>
              <a:ext cx="4728960" cy="266250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 name="Picture 4" descr="P:\MPA talk\Images\Sea Star 3.jpg">
              <a:extLst>
                <a:ext uri="{FF2B5EF4-FFF2-40B4-BE49-F238E27FC236}">
                  <a16:creationId xmlns:a16="http://schemas.microsoft.com/office/drawing/2014/main" id="{F0DB504E-6053-4B5A-ACD0-CB1DA28A3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706886"/>
              <a:ext cx="5029200" cy="348861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078AE80-BAF7-4760-9BB1-6BDB2BEDAEFF}"/>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t="32175" b="-6883"/>
            <a:stretch/>
          </p:blipFill>
          <p:spPr bwMode="auto">
            <a:xfrm>
              <a:off x="0" y="706886"/>
              <a:ext cx="4114800" cy="384262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DD88E49-618E-42B5-BCC8-B2E837F0A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67054"/>
              <a:ext cx="4840287" cy="271938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Box 6">
            <a:extLst>
              <a:ext uri="{FF2B5EF4-FFF2-40B4-BE49-F238E27FC236}">
                <a16:creationId xmlns:a16="http://schemas.microsoft.com/office/drawing/2014/main" id="{70AE03C8-0C5B-4B5C-B182-DF2BBA8F3323}"/>
              </a:ext>
            </a:extLst>
          </p:cNvPr>
          <p:cNvSpPr txBox="1"/>
          <p:nvPr/>
        </p:nvSpPr>
        <p:spPr>
          <a:xfrm>
            <a:off x="0" y="794670"/>
            <a:ext cx="9144000" cy="525850"/>
          </a:xfrm>
          <a:prstGeom prst="rect">
            <a:avLst/>
          </a:prstGeom>
          <a:noFill/>
        </p:spPr>
        <p:txBody>
          <a:bodyPr wrap="square" rtlCol="0">
            <a:spAutoFit/>
          </a:bodyPr>
          <a:lstStyle/>
          <a:p>
            <a:pPr algn="ctr"/>
            <a:r>
              <a:rPr lang="en-US" sz="3600" b="0">
                <a:latin typeface="Calibri" panose="020F0502020204030204" pitchFamily="34" charset="0"/>
                <a:cs typeface="Calibri" panose="020F0502020204030204" pitchFamily="34" charset="0"/>
              </a:rPr>
              <a:t>Sea star wasting disease (SSWD)</a:t>
            </a:r>
          </a:p>
        </p:txBody>
      </p:sp>
    </p:spTree>
    <p:extLst>
      <p:ext uri="{BB962C8B-B14F-4D97-AF65-F5344CB8AC3E}">
        <p14:creationId xmlns:p14="http://schemas.microsoft.com/office/powerpoint/2010/main" val="960303240"/>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F40F738-FFFF-4B5F-B578-931A3A68AC99}"/>
              </a:ext>
            </a:extLst>
          </p:cNvPr>
          <p:cNvSpPr txBox="1"/>
          <p:nvPr/>
        </p:nvSpPr>
        <p:spPr>
          <a:xfrm>
            <a:off x="236220" y="5668082"/>
            <a:ext cx="8907780" cy="1782026"/>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1800" b="0">
                <a:effectLst/>
                <a:latin typeface="Calibri" panose="020F0502020204030204" pitchFamily="34" charset="0"/>
                <a:cs typeface="Calibri" panose="020F0502020204030204" pitchFamily="34" charset="0"/>
              </a:rPr>
              <a:t>Populations were spatially and temporally dynamic – differences between sites and over time</a:t>
            </a:r>
          </a:p>
          <a:p>
            <a:pPr marL="285750" indent="-285750">
              <a:lnSpc>
                <a:spcPct val="100000"/>
              </a:lnSpc>
              <a:buFont typeface="Arial" panose="020B0604020202020204" pitchFamily="34" charset="0"/>
              <a:buChar char="•"/>
            </a:pPr>
            <a:r>
              <a:rPr lang="en-US" sz="1800" b="0">
                <a:effectLst/>
                <a:latin typeface="Calibri" panose="020F0502020204030204" pitchFamily="34" charset="0"/>
                <a:cs typeface="Calibri" panose="020F0502020204030204" pitchFamily="34" charset="0"/>
              </a:rPr>
              <a:t>Mass die-off around 2013</a:t>
            </a:r>
          </a:p>
          <a:p>
            <a:pPr>
              <a:lnSpc>
                <a:spcPct val="100000"/>
              </a:lnSpc>
            </a:pPr>
            <a:endParaRPr lang="en-US" sz="1800" b="0">
              <a:effectLst/>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8E115053-B1F8-4CF9-8448-71C73898AF7C}"/>
              </a:ext>
            </a:extLst>
          </p:cNvPr>
          <p:cNvPicPr>
            <a:picLocks noChangeAspect="1"/>
          </p:cNvPicPr>
          <p:nvPr/>
        </p:nvPicPr>
        <p:blipFill>
          <a:blip r:embed="rId3"/>
          <a:stretch>
            <a:fillRect/>
          </a:stretch>
        </p:blipFill>
        <p:spPr>
          <a:xfrm>
            <a:off x="0" y="579696"/>
            <a:ext cx="9144000" cy="4989532"/>
          </a:xfrm>
          <a:prstGeom prst="rect">
            <a:avLst/>
          </a:prstGeom>
        </p:spPr>
      </p:pic>
      <p:pic>
        <p:nvPicPr>
          <p:cNvPr id="7" name="Picture 4">
            <a:extLst>
              <a:ext uri="{FF2B5EF4-FFF2-40B4-BE49-F238E27FC236}">
                <a16:creationId xmlns:a16="http://schemas.microsoft.com/office/drawing/2014/main" id="{E9098BF8-B482-40D0-A944-3AEB2CF86792}"/>
              </a:ext>
            </a:extLst>
          </p:cNvPr>
          <p:cNvPicPr>
            <a:picLocks noChangeAspect="1" noChangeArrowheads="1"/>
          </p:cNvPicPr>
          <p:nvPr/>
        </p:nvPicPr>
        <p:blipFill rotWithShape="1">
          <a:blip r:embed="rId4" cstate="print">
            <a:alphaModFix/>
            <a:extLst>
              <a:ext uri="{28A0092B-C50C-407E-A947-70E740481C1C}">
                <a14:useLocalDpi xmlns:a14="http://schemas.microsoft.com/office/drawing/2010/main" val="0"/>
              </a:ext>
            </a:extLst>
          </a:blip>
          <a:srcRect l="36012" t="33805" b="9053"/>
          <a:stretch/>
        </p:blipFill>
        <p:spPr bwMode="auto">
          <a:xfrm>
            <a:off x="7948215" y="579695"/>
            <a:ext cx="1195785" cy="133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2690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0615605-4956-44FD-A0BE-643455766C5D}"/>
              </a:ext>
            </a:extLst>
          </p:cNvPr>
          <p:cNvSpPr txBox="1"/>
          <p:nvPr/>
        </p:nvSpPr>
        <p:spPr>
          <a:xfrm>
            <a:off x="117395" y="5833929"/>
            <a:ext cx="8901835" cy="400110"/>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Huge biomass spike with release from predation </a:t>
            </a:r>
          </a:p>
        </p:txBody>
      </p:sp>
      <p:pic>
        <p:nvPicPr>
          <p:cNvPr id="2" name="Picture 2">
            <a:extLst>
              <a:ext uri="{FF2B5EF4-FFF2-40B4-BE49-F238E27FC236}">
                <a16:creationId xmlns:a16="http://schemas.microsoft.com/office/drawing/2014/main" id="{DA0A1E65-1234-4B44-AF08-4E2F50C47F7B}"/>
              </a:ext>
            </a:extLst>
          </p:cNvPr>
          <p:cNvPicPr>
            <a:picLocks noChangeAspect="1"/>
          </p:cNvPicPr>
          <p:nvPr/>
        </p:nvPicPr>
        <p:blipFill>
          <a:blip r:embed="rId3"/>
          <a:stretch>
            <a:fillRect/>
          </a:stretch>
        </p:blipFill>
        <p:spPr>
          <a:xfrm>
            <a:off x="0" y="605308"/>
            <a:ext cx="9136626" cy="4910565"/>
          </a:xfrm>
          <a:prstGeom prst="rect">
            <a:avLst/>
          </a:prstGeom>
        </p:spPr>
      </p:pic>
      <p:pic>
        <p:nvPicPr>
          <p:cNvPr id="7" name="Picture 6">
            <a:extLst>
              <a:ext uri="{FF2B5EF4-FFF2-40B4-BE49-F238E27FC236}">
                <a16:creationId xmlns:a16="http://schemas.microsoft.com/office/drawing/2014/main" id="{53153C06-6F31-445E-9688-E45816371018}"/>
              </a:ext>
            </a:extLst>
          </p:cNvPr>
          <p:cNvPicPr>
            <a:picLocks noChangeAspect="1"/>
          </p:cNvPicPr>
          <p:nvPr/>
        </p:nvPicPr>
        <p:blipFill rotWithShape="1">
          <a:blip r:embed="rId4"/>
          <a:srcRect l="29495" r="10505"/>
          <a:stretch/>
        </p:blipFill>
        <p:spPr>
          <a:xfrm>
            <a:off x="8048625" y="574792"/>
            <a:ext cx="1088001" cy="1360002"/>
          </a:xfrm>
          <a:prstGeom prst="rect">
            <a:avLst/>
          </a:prstGeom>
        </p:spPr>
      </p:pic>
    </p:spTree>
    <p:extLst>
      <p:ext uri="{BB962C8B-B14F-4D97-AF65-F5344CB8AC3E}">
        <p14:creationId xmlns:p14="http://schemas.microsoft.com/office/powerpoint/2010/main" val="88399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782EA13-3037-4EA8-9329-CA569DD5ACD2}"/>
              </a:ext>
            </a:extLst>
          </p:cNvPr>
          <p:cNvSpPr txBox="1"/>
          <p:nvPr/>
        </p:nvSpPr>
        <p:spPr>
          <a:xfrm>
            <a:off x="368004" y="5850723"/>
            <a:ext cx="8095590" cy="400110"/>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2000" b="0">
                <a:effectLst/>
                <a:latin typeface="Calibri" panose="020F0502020204030204" pitchFamily="34" charset="0"/>
                <a:cs typeface="Calibri" panose="020F0502020204030204" pitchFamily="34" charset="0"/>
              </a:rPr>
              <a:t>Kelp biomass decrease with increased predation</a:t>
            </a:r>
          </a:p>
        </p:txBody>
      </p:sp>
      <p:pic>
        <p:nvPicPr>
          <p:cNvPr id="2" name="Picture 2">
            <a:extLst>
              <a:ext uri="{FF2B5EF4-FFF2-40B4-BE49-F238E27FC236}">
                <a16:creationId xmlns:a16="http://schemas.microsoft.com/office/drawing/2014/main" id="{C44F719F-AC1D-4FC7-B8FB-4DFC92797D1A}"/>
              </a:ext>
            </a:extLst>
          </p:cNvPr>
          <p:cNvPicPr>
            <a:picLocks noChangeAspect="1"/>
          </p:cNvPicPr>
          <p:nvPr/>
        </p:nvPicPr>
        <p:blipFill>
          <a:blip r:embed="rId3"/>
          <a:stretch>
            <a:fillRect/>
          </a:stretch>
        </p:blipFill>
        <p:spPr>
          <a:xfrm>
            <a:off x="0" y="607167"/>
            <a:ext cx="9144000" cy="5113077"/>
          </a:xfrm>
          <a:prstGeom prst="rect">
            <a:avLst/>
          </a:prstGeom>
        </p:spPr>
      </p:pic>
      <p:pic>
        <p:nvPicPr>
          <p:cNvPr id="3" name="Picture 2">
            <a:extLst>
              <a:ext uri="{FF2B5EF4-FFF2-40B4-BE49-F238E27FC236}">
                <a16:creationId xmlns:a16="http://schemas.microsoft.com/office/drawing/2014/main" id="{D0D218A0-E6B5-483A-9477-B4F52A05159E}"/>
              </a:ext>
            </a:extLst>
          </p:cNvPr>
          <p:cNvPicPr>
            <a:picLocks noChangeAspect="1" noChangeArrowheads="1"/>
          </p:cNvPicPr>
          <p:nvPr/>
        </p:nvPicPr>
        <p:blipFill>
          <a:blip r:embed="rId4" cstate="print">
            <a:alphaModFix/>
            <a:extLst>
              <a:ext uri="{28A0092B-C50C-407E-A947-70E740481C1C}">
                <a14:useLocalDpi xmlns:a14="http://schemas.microsoft.com/office/drawing/2010/main" val="0"/>
              </a:ext>
            </a:extLst>
          </a:blip>
          <a:srcRect/>
          <a:stretch>
            <a:fillRect/>
          </a:stretch>
        </p:blipFill>
        <p:spPr bwMode="auto">
          <a:xfrm flipH="1">
            <a:off x="8048625" y="607167"/>
            <a:ext cx="1095375" cy="136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99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9ED0E-974E-4B56-B9FF-E9B7A6FFA989}"/>
              </a:ext>
            </a:extLst>
          </p:cNvPr>
          <p:cNvSpPr txBox="1"/>
          <p:nvPr/>
        </p:nvSpPr>
        <p:spPr>
          <a:xfrm>
            <a:off x="0" y="794670"/>
            <a:ext cx="9144000" cy="525850"/>
          </a:xfrm>
          <a:prstGeom prst="rect">
            <a:avLst/>
          </a:prstGeom>
          <a:noFill/>
        </p:spPr>
        <p:txBody>
          <a:bodyPr wrap="square" rtlCol="0">
            <a:spAutoFit/>
          </a:bodyPr>
          <a:lstStyle/>
          <a:p>
            <a:pPr algn="ctr"/>
            <a:r>
              <a:rPr lang="en-US" sz="3600" b="0">
                <a:latin typeface="Calibri" panose="020F0502020204030204" pitchFamily="34" charset="0"/>
                <a:cs typeface="Calibri" panose="020F0502020204030204" pitchFamily="34" charset="0"/>
              </a:rPr>
              <a:t>Abalone and urchins competing</a:t>
            </a:r>
          </a:p>
        </p:txBody>
      </p:sp>
      <p:pic>
        <p:nvPicPr>
          <p:cNvPr id="3" name="Picture 2" descr="Underwater view of a coral&#10;&#10;Description automatically generated">
            <a:extLst>
              <a:ext uri="{FF2B5EF4-FFF2-40B4-BE49-F238E27FC236}">
                <a16:creationId xmlns:a16="http://schemas.microsoft.com/office/drawing/2014/main" id="{FECF88BE-B0C7-4CAD-AF9F-B44738AF8C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179" y="1320520"/>
            <a:ext cx="8289641" cy="5537480"/>
          </a:xfrm>
          <a:prstGeom prst="rect">
            <a:avLst/>
          </a:prstGeom>
        </p:spPr>
      </p:pic>
    </p:spTree>
    <p:extLst>
      <p:ext uri="{BB962C8B-B14F-4D97-AF65-F5344CB8AC3E}">
        <p14:creationId xmlns:p14="http://schemas.microsoft.com/office/powerpoint/2010/main" val="7038206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75000"/>
          </a:lnSpc>
          <a:spcBef>
            <a:spcPct val="105000"/>
          </a:spcBef>
          <a:spcAft>
            <a:spcPct val="0"/>
          </a:spcAft>
          <a:buClrTx/>
          <a:buSzTx/>
          <a:buFontTx/>
          <a:buNone/>
          <a:tabLst/>
          <a:defRPr kumimoji="0" 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75000"/>
          </a:lnSpc>
          <a:spcBef>
            <a:spcPct val="105000"/>
          </a:spcBef>
          <a:spcAft>
            <a:spcPct val="0"/>
          </a:spcAft>
          <a:buClrTx/>
          <a:buSzTx/>
          <a:buFontTx/>
          <a:buNone/>
          <a:tabLst/>
          <a:defRPr kumimoji="0" 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90AFE59683BB49B7B9B452FD6BCF8A" ma:contentTypeVersion="6" ma:contentTypeDescription="Create a new document." ma:contentTypeScope="" ma:versionID="d5569fba4f5d94b84fbd3b4a04133963">
  <xsd:schema xmlns:xsd="http://www.w3.org/2001/XMLSchema" xmlns:xs="http://www.w3.org/2001/XMLSchema" xmlns:p="http://schemas.microsoft.com/office/2006/metadata/properties" xmlns:ns2="f277f146-ff17-4282-b1ce-36654b3777b0" targetNamespace="http://schemas.microsoft.com/office/2006/metadata/properties" ma:root="true" ma:fieldsID="bdeaaa6bcb6ad5d01907a67102da269f" ns2:_="">
    <xsd:import namespace="f277f146-ff17-4282-b1ce-36654b3777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7f146-ff17-4282-b1ce-36654b3777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0BF274-DD95-4C6B-9D54-D76F4321BCDF}">
  <ds:schemaRefs>
    <ds:schemaRef ds:uri="http://schemas.microsoft.com/sharepoint/v3/contenttype/forms"/>
  </ds:schemaRefs>
</ds:datastoreItem>
</file>

<file path=customXml/itemProps2.xml><?xml version="1.0" encoding="utf-8"?>
<ds:datastoreItem xmlns:ds="http://schemas.openxmlformats.org/officeDocument/2006/customXml" ds:itemID="{19EDD5CA-A740-4C1A-8CFD-2012E1154927}">
  <ds:schemaRefs>
    <ds:schemaRef ds:uri="f277f146-ff17-4282-b1ce-36654b3777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DD91924-76AB-45F4-B807-B26B87E0083E}">
  <ds:schemaRefs>
    <ds:schemaRef ds:uri="f277f146-ff17-4282-b1ce-36654b3777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1672</Words>
  <Application>Microsoft Office PowerPoint</Application>
  <PresentationFormat>On-screen Show (4:3)</PresentationFormat>
  <Paragraphs>142</Paragraphs>
  <Slides>35</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NPS</dc:creator>
  <cp:lastModifiedBy>Cullen Molitor</cp:lastModifiedBy>
  <cp:revision>1</cp:revision>
  <cp:lastPrinted>2016-10-21T21:35:18Z</cp:lastPrinted>
  <dcterms:created xsi:type="dcterms:W3CDTF">2002-02-13T02:35:25Z</dcterms:created>
  <dcterms:modified xsi:type="dcterms:W3CDTF">2020-09-10T00:42:03Z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0x0101002190AFE59683BB49B7B9B452FD6BCF8A</vt:lpwstr>
  </property>
</Properties>
</file>